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30" r:id="rId5"/>
    <p:sldMasterId id="2147483731" r:id="rId6"/>
    <p:sldMasterId id="2147483732" r:id="rId7"/>
    <p:sldMasterId id="2147483733" r:id="rId8"/>
    <p:sldMasterId id="214748373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Lst>
  <p:sldSz cy="5143500" cx="9144000"/>
  <p:notesSz cx="6858000" cy="9144000"/>
  <p:embeddedFontLst>
    <p:embeddedFont>
      <p:font typeface="Raleway"/>
      <p:regular r:id="rId68"/>
      <p:bold r:id="rId69"/>
      <p:italic r:id="rId70"/>
      <p:boldItalic r:id="rId71"/>
    </p:embeddedFont>
    <p:embeddedFont>
      <p:font typeface="Raleway SemiBold"/>
      <p:regular r:id="rId72"/>
      <p:bold r:id="rId73"/>
      <p:italic r:id="rId74"/>
      <p:boldItalic r:id="rId75"/>
    </p:embeddedFont>
    <p:embeddedFont>
      <p:font typeface="Roboto"/>
      <p:regular r:id="rId76"/>
      <p:bold r:id="rId77"/>
      <p:italic r:id="rId78"/>
      <p:boldItalic r:id="rId79"/>
    </p:embeddedFont>
    <p:embeddedFont>
      <p:font typeface="Montserrat"/>
      <p:regular r:id="rId80"/>
      <p:bold r:id="rId81"/>
      <p:italic r:id="rId82"/>
      <p:boldItalic r:id="rId83"/>
    </p:embeddedFont>
    <p:embeddedFont>
      <p:font typeface="Montserrat Medium"/>
      <p:regular r:id="rId84"/>
      <p:bold r:id="rId85"/>
      <p:italic r:id="rId86"/>
      <p:boldItalic r:id="rId87"/>
    </p:embeddedFont>
    <p:embeddedFont>
      <p:font typeface="Lato Black"/>
      <p:bold r:id="rId88"/>
      <p:boldItalic r:id="rId89"/>
    </p:embeddedFont>
    <p:embeddedFont>
      <p:font typeface="Montserrat ExtraBold"/>
      <p:bold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915">
          <p15:clr>
            <a:srgbClr val="A4A3A4"/>
          </p15:clr>
        </p15:guide>
        <p15:guide id="3" orient="horz" pos="576">
          <p15:clr>
            <a:srgbClr val="9AA0A6"/>
          </p15:clr>
        </p15:guide>
        <p15:guide id="4" pos="2976">
          <p15:clr>
            <a:srgbClr val="9AA0A6"/>
          </p15:clr>
        </p15:guide>
        <p15:guide id="5" pos="307">
          <p15:clr>
            <a:srgbClr val="9AA0A6"/>
          </p15:clr>
        </p15:guide>
        <p15:guide id="6" pos="54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E5FBD4-F345-4624-9486-E2313999A77C}">
  <a:tblStyle styleId="{32E5FBD4-F345-4624-9486-E2313999A77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915"/>
        <p:guide pos="576" orient="horz"/>
        <p:guide pos="2976"/>
        <p:guide pos="307"/>
        <p:guide pos="54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MontserratMedium-regular.fntdata"/><Relationship Id="rId83" Type="http://schemas.openxmlformats.org/officeDocument/2006/relationships/font" Target="fonts/Montserrat-boldItalic.fntdata"/><Relationship Id="rId42" Type="http://schemas.openxmlformats.org/officeDocument/2006/relationships/slide" Target="slides/slide32.xml"/><Relationship Id="rId86" Type="http://schemas.openxmlformats.org/officeDocument/2006/relationships/font" Target="fonts/MontserratMedium-italic.fntdata"/><Relationship Id="rId41" Type="http://schemas.openxmlformats.org/officeDocument/2006/relationships/slide" Target="slides/slide31.xml"/><Relationship Id="rId85" Type="http://schemas.openxmlformats.org/officeDocument/2006/relationships/font" Target="fonts/MontserratMedium-bold.fntdata"/><Relationship Id="rId44" Type="http://schemas.openxmlformats.org/officeDocument/2006/relationships/slide" Target="slides/slide34.xml"/><Relationship Id="rId88" Type="http://schemas.openxmlformats.org/officeDocument/2006/relationships/font" Target="fonts/LatoBlack-bold.fntdata"/><Relationship Id="rId43" Type="http://schemas.openxmlformats.org/officeDocument/2006/relationships/slide" Target="slides/slide33.xml"/><Relationship Id="rId87" Type="http://schemas.openxmlformats.org/officeDocument/2006/relationships/font" Target="fonts/MontserratMedium-boldItalic.fntdata"/><Relationship Id="rId46" Type="http://schemas.openxmlformats.org/officeDocument/2006/relationships/slide" Target="slides/slide36.xml"/><Relationship Id="rId45" Type="http://schemas.openxmlformats.org/officeDocument/2006/relationships/slide" Target="slides/slide35.xml"/><Relationship Id="rId89" Type="http://schemas.openxmlformats.org/officeDocument/2006/relationships/font" Target="fonts/LatoBlack-boldItalic.fntdata"/><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alewaySemiBold-bold.fntdata"/><Relationship Id="rId72" Type="http://schemas.openxmlformats.org/officeDocument/2006/relationships/font" Target="fonts/RalewaySemiBold-regular.fntdata"/><Relationship Id="rId31" Type="http://schemas.openxmlformats.org/officeDocument/2006/relationships/slide" Target="slides/slide21.xml"/><Relationship Id="rId75" Type="http://schemas.openxmlformats.org/officeDocument/2006/relationships/font" Target="fonts/RalewaySemiBold-boldItalic.fntdata"/><Relationship Id="rId30" Type="http://schemas.openxmlformats.org/officeDocument/2006/relationships/slide" Target="slides/slide20.xml"/><Relationship Id="rId74" Type="http://schemas.openxmlformats.org/officeDocument/2006/relationships/font" Target="fonts/RalewaySemiBold-italic.fntdata"/><Relationship Id="rId33" Type="http://schemas.openxmlformats.org/officeDocument/2006/relationships/slide" Target="slides/slide23.xml"/><Relationship Id="rId77" Type="http://schemas.openxmlformats.org/officeDocument/2006/relationships/font" Target="fonts/Roboto-bold.fntdata"/><Relationship Id="rId32" Type="http://schemas.openxmlformats.org/officeDocument/2006/relationships/slide" Target="slides/slide22.xml"/><Relationship Id="rId76" Type="http://schemas.openxmlformats.org/officeDocument/2006/relationships/font" Target="fonts/Roboto-regular.fntdata"/><Relationship Id="rId35" Type="http://schemas.openxmlformats.org/officeDocument/2006/relationships/slide" Target="slides/slide25.xml"/><Relationship Id="rId79" Type="http://schemas.openxmlformats.org/officeDocument/2006/relationships/font" Target="fonts/Roboto-boldItalic.fntdata"/><Relationship Id="rId34" Type="http://schemas.openxmlformats.org/officeDocument/2006/relationships/slide" Target="slides/slide24.xml"/><Relationship Id="rId78" Type="http://schemas.openxmlformats.org/officeDocument/2006/relationships/font" Target="fonts/Roboto-italic.fntdata"/><Relationship Id="rId71" Type="http://schemas.openxmlformats.org/officeDocument/2006/relationships/font" Target="fonts/Raleway-boldItalic.fntdata"/><Relationship Id="rId70" Type="http://schemas.openxmlformats.org/officeDocument/2006/relationships/font" Target="fonts/Raleway-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font" Target="fonts/Raleway-regular.fntdata"/><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aleway-bold.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91" Type="http://schemas.openxmlformats.org/officeDocument/2006/relationships/font" Target="fonts/MontserratExtraBold-boldItalic.fntdata"/><Relationship Id="rId90" Type="http://schemas.openxmlformats.org/officeDocument/2006/relationships/font" Target="fonts/MontserratExtraBold-bold.fntdata"/><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b9cd5a79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9cd5a7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3893de19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g123893de19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3893de19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g123893de196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3893de19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 name="Google Shape;722;g123893de196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195002d92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1195002d925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95002d925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195002d925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23893de19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123893de196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2192a41b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12192a41b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95002d925_0_6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2" name="Google Shape;822;g1195002d925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195002d925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1195002d925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195002d92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1195002d925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br>
              <a:rPr lang="en"/>
            </a:br>
            <a:r>
              <a:rPr lang="en"/>
              <a:t>implementation "androidx.datastore:datastore-preferences:$current_version"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17a081a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b17a081a7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195002d92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1195002d925_0_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lang="en" sz="900">
                <a:solidFill>
                  <a:schemeClr val="lt1"/>
                </a:solidFill>
                <a:highlight>
                  <a:schemeClr val="dk1"/>
                </a:highlight>
                <a:latin typeface="Consolas"/>
                <a:ea typeface="Consolas"/>
                <a:cs typeface="Consolas"/>
                <a:sym typeface="Consolas"/>
              </a:rPr>
              <a:t>val Context.dataStore: DataStore&lt;Preferences&gt; by preferencesDataStore(name = "counter")</a:t>
            </a:r>
            <a:endParaRPr sz="1000">
              <a:solidFill>
                <a:schemeClr val="lt1"/>
              </a:solidFill>
              <a:highlight>
                <a:schemeClr val="dk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195002d925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1195002d925_0_7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lang="en" sz="900">
                <a:solidFill>
                  <a:schemeClr val="lt1"/>
                </a:solidFill>
                <a:highlight>
                  <a:schemeClr val="dk1"/>
                </a:highlight>
                <a:latin typeface="Consolas"/>
                <a:ea typeface="Consolas"/>
                <a:cs typeface="Consolas"/>
                <a:sym typeface="Consolas"/>
              </a:rPr>
              <a:t>private val COUNTER_KEY = intPreferencesKey("counter_key")</a:t>
            </a:r>
            <a:endParaRPr sz="1000">
              <a:solidFill>
                <a:schemeClr val="lt1"/>
              </a:solidFill>
              <a:highlight>
                <a:schemeClr val="dk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23893de19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123893de196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SzPts val="1100"/>
              <a:buNone/>
            </a:pPr>
            <a:r>
              <a:rPr lang="en" sz="900">
                <a:solidFill>
                  <a:schemeClr val="lt1"/>
                </a:solidFill>
                <a:highlight>
                  <a:schemeClr val="dk1"/>
                </a:highlight>
                <a:latin typeface="Consolas"/>
                <a:ea typeface="Consolas"/>
                <a:cs typeface="Consolas"/>
                <a:sym typeface="Consolas"/>
              </a:rPr>
              <a:t>private val COUNTER_KEY = intPreferencesKey("counter_key")</a:t>
            </a:r>
            <a:endParaRPr sz="1000">
              <a:solidFill>
                <a:schemeClr val="lt1"/>
              </a:solidFill>
              <a:highlight>
                <a:schemeClr val="dk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23fa6401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123fa6401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SzPts val="1100"/>
              <a:buNone/>
            </a:pPr>
            <a:r>
              <a:rPr lang="en" sz="900">
                <a:solidFill>
                  <a:schemeClr val="lt1"/>
                </a:solidFill>
                <a:highlight>
                  <a:schemeClr val="dk1"/>
                </a:highlight>
                <a:latin typeface="Consolas"/>
                <a:ea typeface="Consolas"/>
                <a:cs typeface="Consolas"/>
                <a:sym typeface="Consolas"/>
              </a:rPr>
              <a:t>private val COUNTER_KEY = intPreferencesKey("counter_key")</a:t>
            </a:r>
            <a:endParaRPr sz="1000">
              <a:solidFill>
                <a:schemeClr val="lt1"/>
              </a:solidFill>
              <a:highlight>
                <a:schemeClr val="dk1"/>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95002d925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1195002d925_0_8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95002d925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1195002d925_0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br>
              <a:rPr lang="en"/>
            </a:br>
            <a:r>
              <a:rPr lang="en"/>
              <a:t>suspend fun incrementCounter(context: Context) {</a:t>
            </a:r>
            <a:endParaRPr/>
          </a:p>
          <a:p>
            <a:pPr indent="0" lvl="0" marL="0" rtl="0" algn="l">
              <a:lnSpc>
                <a:spcPct val="100000"/>
              </a:lnSpc>
              <a:spcBef>
                <a:spcPts val="0"/>
              </a:spcBef>
              <a:spcAft>
                <a:spcPts val="0"/>
              </a:spcAft>
              <a:buClr>
                <a:schemeClr val="dk1"/>
              </a:buClr>
              <a:buSzPts val="1100"/>
              <a:buFont typeface="Arial"/>
              <a:buNone/>
            </a:pPr>
            <a:r>
              <a:rPr lang="en"/>
              <a:t>	context.dataStore.edit { preferences-&gt;</a:t>
            </a:r>
            <a:endParaRPr/>
          </a:p>
          <a:p>
            <a:pPr indent="0" lvl="0" marL="0" rtl="0" algn="l">
              <a:lnSpc>
                <a:spcPct val="100000"/>
              </a:lnSpc>
              <a:spcBef>
                <a:spcPts val="0"/>
              </a:spcBef>
              <a:spcAft>
                <a:spcPts val="0"/>
              </a:spcAft>
              <a:buClr>
                <a:schemeClr val="dk1"/>
              </a:buClr>
              <a:buSzPts val="1100"/>
              <a:buFont typeface="Arial"/>
              <a:buNone/>
            </a:pPr>
            <a:r>
              <a:rPr lang="en"/>
              <a:t>       // Membaca value saat ini dari preferences</a:t>
            </a:r>
            <a:endParaRPr/>
          </a:p>
          <a:p>
            <a:pPr indent="0" lvl="0" marL="0" rtl="0" algn="l">
              <a:lnSpc>
                <a:spcPct val="100000"/>
              </a:lnSpc>
              <a:spcBef>
                <a:spcPts val="0"/>
              </a:spcBef>
              <a:spcAft>
                <a:spcPts val="0"/>
              </a:spcAft>
              <a:buClr>
                <a:schemeClr val="dk1"/>
              </a:buClr>
              <a:buSzPts val="1100"/>
              <a:buFont typeface="Arial"/>
              <a:buNone/>
            </a:pPr>
            <a:r>
              <a:rPr lang="en"/>
              <a:t>       val currentCounterValue = preferences[COUNTER_KEY] ?: 0</a:t>
            </a:r>
            <a:endParaRPr/>
          </a:p>
          <a:p>
            <a:pPr indent="0" lvl="0" marL="0" rtl="0" algn="l">
              <a:lnSpc>
                <a:spcPct val="100000"/>
              </a:lnSpc>
              <a:spcBef>
                <a:spcPts val="0"/>
              </a:spcBef>
              <a:spcAft>
                <a:spcPts val="0"/>
              </a:spcAft>
              <a:buClr>
                <a:schemeClr val="dk1"/>
              </a:buClr>
              <a:buSzPts val="1100"/>
              <a:buFont typeface="Arial"/>
              <a:buNone/>
            </a:pPr>
            <a:r>
              <a:rPr lang="en"/>
              <a:t>       // Menulis value saat ini dan ditambahkan 1 ke dalam preferences</a:t>
            </a:r>
            <a:endParaRPr/>
          </a:p>
          <a:p>
            <a:pPr indent="0" lvl="0" marL="0" rtl="0" algn="l">
              <a:lnSpc>
                <a:spcPct val="100000"/>
              </a:lnSpc>
              <a:spcBef>
                <a:spcPts val="0"/>
              </a:spcBef>
              <a:spcAft>
                <a:spcPts val="0"/>
              </a:spcAft>
              <a:buClr>
                <a:schemeClr val="dk1"/>
              </a:buClr>
              <a:buSzPts val="1100"/>
              <a:buFont typeface="Arial"/>
              <a:buNone/>
            </a:pPr>
            <a:r>
              <a:rPr lang="en"/>
              <a:t>       preferences[COUNTER_KEY] = currentCounterValue + 1</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195002d925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1195002d925_0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br>
              <a:rPr lang="en"/>
            </a:br>
            <a:r>
              <a:rPr lang="en"/>
              <a:t>// Fungsi ini akan mengembalikan Flow setiap data dalam DataStore,</a:t>
            </a:r>
            <a:endParaRPr/>
          </a:p>
          <a:p>
            <a:pPr indent="0" lvl="0" marL="0" rtl="0" algn="l">
              <a:lnSpc>
                <a:spcPct val="100000"/>
              </a:lnSpc>
              <a:spcBef>
                <a:spcPts val="0"/>
              </a:spcBef>
              <a:spcAft>
                <a:spcPts val="0"/>
              </a:spcAft>
              <a:buClr>
                <a:schemeClr val="dk1"/>
              </a:buClr>
              <a:buSzPts val="1100"/>
              <a:buFont typeface="Arial"/>
              <a:buNone/>
            </a:pPr>
            <a:r>
              <a:rPr lang="en"/>
              <a:t>// jadi kita perlu membaca data dengan keys.</a:t>
            </a:r>
            <a:endParaRPr/>
          </a:p>
          <a:p>
            <a:pPr indent="0" lvl="0" marL="0" rtl="0" algn="l">
              <a:lnSpc>
                <a:spcPct val="100000"/>
              </a:lnSpc>
              <a:spcBef>
                <a:spcPts val="0"/>
              </a:spcBef>
              <a:spcAft>
                <a:spcPts val="0"/>
              </a:spcAft>
              <a:buClr>
                <a:schemeClr val="dk1"/>
              </a:buClr>
              <a:buSzPts val="1100"/>
              <a:buFont typeface="Arial"/>
              <a:buNone/>
            </a:pPr>
            <a:r>
              <a:rPr lang="en"/>
              <a:t>suspend fun getPreferences(context: Context): Flow&lt;Preferences&gt; {     </a:t>
            </a:r>
            <a:endParaRPr/>
          </a:p>
          <a:p>
            <a:pPr indent="0" lvl="0" marL="0" rtl="0" algn="l">
              <a:lnSpc>
                <a:spcPct val="100000"/>
              </a:lnSpc>
              <a:spcBef>
                <a:spcPts val="0"/>
              </a:spcBef>
              <a:spcAft>
                <a:spcPts val="0"/>
              </a:spcAft>
              <a:buClr>
                <a:schemeClr val="dk1"/>
              </a:buClr>
              <a:buSzPts val="1100"/>
              <a:buFont typeface="Arial"/>
              <a:buNone/>
            </a:pPr>
            <a:r>
              <a:rPr lang="en"/>
              <a:t>   return context.datastore.data</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 Fungsi ini akan memetakan Flow&lt;Preferences&gt; menjadi Flow&lt;Int&gt;</a:t>
            </a:r>
            <a:endParaRPr/>
          </a:p>
          <a:p>
            <a:pPr indent="0" lvl="0" marL="0" rtl="0" algn="l">
              <a:lnSpc>
                <a:spcPct val="100000"/>
              </a:lnSpc>
              <a:spcBef>
                <a:spcPts val="0"/>
              </a:spcBef>
              <a:spcAft>
                <a:spcPts val="0"/>
              </a:spcAft>
              <a:buClr>
                <a:schemeClr val="dk1"/>
              </a:buClr>
              <a:buSzPts val="1100"/>
              <a:buFont typeface="Arial"/>
              <a:buNone/>
            </a:pPr>
            <a:r>
              <a:rPr lang="en"/>
              <a:t>suspend fun getCounter(context: Context): Flow&lt;Int&gt; {     </a:t>
            </a:r>
            <a:endParaRPr/>
          </a:p>
          <a:p>
            <a:pPr indent="0" lvl="0" marL="0" rtl="0" algn="l">
              <a:lnSpc>
                <a:spcPct val="100000"/>
              </a:lnSpc>
              <a:spcBef>
                <a:spcPts val="0"/>
              </a:spcBef>
              <a:spcAft>
                <a:spcPts val="0"/>
              </a:spcAft>
              <a:buClr>
                <a:schemeClr val="dk1"/>
              </a:buClr>
              <a:buSzPts val="1100"/>
              <a:buFont typeface="Arial"/>
              <a:buNone/>
            </a:pPr>
            <a:r>
              <a:rPr lang="en"/>
              <a:t>   return context.datastore.data.map { preferences -&gt;</a:t>
            </a:r>
            <a:endParaRPr/>
          </a:p>
          <a:p>
            <a:pPr indent="0" lvl="0" marL="0" rtl="0" algn="l">
              <a:lnSpc>
                <a:spcPct val="100000"/>
              </a:lnSpc>
              <a:spcBef>
                <a:spcPts val="0"/>
              </a:spcBef>
              <a:spcAft>
                <a:spcPts val="0"/>
              </a:spcAft>
              <a:buClr>
                <a:schemeClr val="dk1"/>
              </a:buClr>
              <a:buSzPts val="1100"/>
              <a:buFont typeface="Arial"/>
              <a:buNone/>
            </a:pPr>
            <a:r>
              <a:rPr lang="en"/>
              <a:t>       preferences[COUNTER_KEY] ?: 0</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95002d925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195002d925_0_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Clr>
                <a:schemeClr val="dk1"/>
              </a:buClr>
              <a:buSzPts val="1100"/>
              <a:buFont typeface="Arial"/>
              <a:buNone/>
            </a:pPr>
            <a:r>
              <a:rPr lang="en"/>
              <a:t>suspend fun getPreferences(context: Context): Flow&lt;Preferences&gt; {     </a:t>
            </a:r>
            <a:endParaRPr/>
          </a:p>
          <a:p>
            <a:pPr indent="0" lvl="0" marL="0" rtl="0" algn="l">
              <a:lnSpc>
                <a:spcPct val="100000"/>
              </a:lnSpc>
              <a:spcBef>
                <a:spcPts val="0"/>
              </a:spcBef>
              <a:spcAft>
                <a:spcPts val="0"/>
              </a:spcAft>
              <a:buClr>
                <a:schemeClr val="dk1"/>
              </a:buClr>
              <a:buSzPts val="1100"/>
              <a:buFont typeface="Arial"/>
              <a:buNone/>
            </a:pPr>
            <a:r>
              <a:rPr lang="en"/>
              <a:t>   return context.datastore.data.catch { exception -&gt;</a:t>
            </a:r>
            <a:endParaRPr/>
          </a:p>
          <a:p>
            <a:pPr indent="0" lvl="0" marL="0" rtl="0" algn="l">
              <a:lnSpc>
                <a:spcPct val="100000"/>
              </a:lnSpc>
              <a:spcBef>
                <a:spcPts val="0"/>
              </a:spcBef>
              <a:spcAft>
                <a:spcPts val="0"/>
              </a:spcAft>
              <a:buClr>
                <a:schemeClr val="dk1"/>
              </a:buClr>
              <a:buSzPts val="1100"/>
              <a:buFont typeface="Arial"/>
              <a:buNone/>
            </a:pPr>
            <a:r>
              <a:rPr lang="en"/>
              <a:t>       // lakukan sesuatu</a:t>
            </a:r>
            <a:endParaRPr/>
          </a:p>
          <a:p>
            <a:pPr indent="0" lvl="0" marL="0" rtl="0" algn="l">
              <a:lnSpc>
                <a:spcPct val="100000"/>
              </a:lnSpc>
              <a:spcBef>
                <a:spcPts val="0"/>
              </a:spcBef>
              <a:spcAft>
                <a:spcPts val="0"/>
              </a:spcAft>
              <a:buClr>
                <a:schemeClr val="dk1"/>
              </a:buClr>
              <a:buSzPts val="1100"/>
              <a:buFont typeface="Arial"/>
              <a:buNone/>
            </a:pPr>
            <a:r>
              <a:rPr lang="en"/>
              <a:t>   }</a:t>
            </a:r>
            <a:endParaRPr/>
          </a:p>
          <a:p>
            <a:pPr indent="0" lvl="0" marL="0" rtl="0" algn="l">
              <a:lnSpc>
                <a:spcPct val="100000"/>
              </a:lnSpc>
              <a:spcBef>
                <a:spcPts val="0"/>
              </a:spcBef>
              <a:spcAft>
                <a:spcPts val="0"/>
              </a:spcAft>
              <a:buClr>
                <a:schemeClr val="dk1"/>
              </a:buClr>
              <a:buSzPts val="1100"/>
              <a:buFont typeface="Arial"/>
              <a:buNone/>
            </a:pP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195002d925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195002d925_0_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2192a41be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12192a41be9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95002d9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195002d92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23893de19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3" name="Google Shape;1083;g123893de196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23893de19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23893de19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23893de19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123893de196_0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195002d925_0_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1195002d925_0_9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195002d925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g1195002d925_0_9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android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buildFeatures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viewBinding true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dependencies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implementation "androidx.datastore:datastore-preferences:$current_version"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implementation "androidx.activity:activity-ktx:$current_version"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implementation "androidx.lifecycle:lifecycle-viewmodel-ktx:$current_version"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implementation "androidx.lifecycle:lifecycle-livedata-ktx:$current_version"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3893de19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g123893de196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SzPts val="1100"/>
              <a:buNone/>
            </a:pPr>
            <a:r>
              <a:rPr lang="en" sz="1000">
                <a:solidFill>
                  <a:schemeClr val="dk1"/>
                </a:solidFill>
              </a:rPr>
              <a:t>android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buildFeatures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viewBinding true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dependencies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implementation "androidx.datastore:datastore-preferences:$current_version"</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implementation "androidx.activity:activity-ktx:$current_version"</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implementation "androidx.lifecycle:lifecycle-viewmodel-ktx:$current_version"</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implementation "androidx.lifecycle:lifecycle-livedata-ktx:$current_version"</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195002d925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1195002d925_0_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br>
              <a:rPr lang="en"/>
            </a:br>
            <a:r>
              <a:rPr lang="en" sz="1000">
                <a:solidFill>
                  <a:schemeClr val="dk1"/>
                </a:solidFill>
              </a:rPr>
              <a:t>&lt;LinearLayout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android:layout_width="match_parent"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android:layout_height="match_parent"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android:gravity="center"</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android:orientation="vertical"</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&lt;LinearLayout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android:layout_width="match_parent"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android:gravity="center"</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android:orientation="horizontal"&gt;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&lt;androidx.appcompat.widget.AppCompatButton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android:id="@+id/btnIncrease"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android:text="+" /&gt;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&lt;androidx.appcompat.widget.AppCompatTextView</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android:id="@+id/tvValue"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android:layout_marginStart="8dp"</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android:layout_marginEnd="8dp"</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android:text="0"</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android:textSize="36sp" /&gt;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&lt;androidx.appcompat.widget.AppCompatButton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android:id="@+id/btnDecrease"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android:text="-" /&gt;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&lt;/LinearLayout&gt;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&lt;androidx.appcompat.widget.AppCompatButton</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android:id="@+id/btnSet"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android:layout_width="wrap_content"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android:layout_height="wrap_content"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android:layout_marginTop="16dp"</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android:text="Set Value" /&gt;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&lt;/LinearLayout&gt;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3893de19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g123893de196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SzPts val="1100"/>
              <a:buNone/>
            </a:pPr>
            <a:r>
              <a:rPr lang="en" sz="1000">
                <a:solidFill>
                  <a:schemeClr val="dk1"/>
                </a:solidFill>
              </a:rPr>
              <a:t>class CounterDataStoreManager(private val context: Context)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suspend fun setCounter(counterValue: Int)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context.counterDataStore.edit { preferences -&gt;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preferences[COUNTER_KEY] = counterValue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 A getter for the counter value flow</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fun getCounter(): Flow&lt;Int&gt;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return context.counterDataStore.data.map { preferences -&gt;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preferences[COUNTER_KEY] ?: 0</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companion object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const val DATASTORE_NAME = "counter_preferences"</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val COUNTER_KEY = intPreferencesKey("counter_key")</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val Context.counterDataStore by preferencesDataStore(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name = DATASTORE_NAME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23893de19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9" name="Google Shape;1259;g123893de196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SzPts val="1100"/>
              <a:buNone/>
            </a:pPr>
            <a:r>
              <a:rPr lang="en" sz="1000">
                <a:solidFill>
                  <a:schemeClr val="dk1"/>
                </a:solidFill>
              </a:rPr>
              <a:t>class CounterDataStoreManager(private val context: Context)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suspend fun setCounter(counterValue: Int)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context.counterDataStore.edit { preferences -&gt;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preferences[COUNTER_KEY] = counterValue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 A getter for the counter value flow</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fun getCounter(): Flow&lt;Int&gt;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return context.counterDataStore.data.map { preferences -&gt;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preferences[COUNTER_KEY] ?: 0</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companion object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const val DATASTORE_NAME = "counter_preferences"</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val COUNTER_KEY = intPreferencesKey("counter_key")</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val Context.counterDataStore by preferencesDataStore(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name = DATASTORE_NAME</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195002d925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g1195002d925_0_10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br>
              <a:rPr lang="en"/>
            </a:br>
            <a:r>
              <a:rPr lang="en" sz="1000">
                <a:solidFill>
                  <a:schemeClr val="dk1"/>
                </a:solidFill>
              </a:rPr>
              <a:t>class MainViewModel(private val pref: CounterDataStoreManager) : ViewModel()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fun saveDataStore(value: Int)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viewModelScope.launch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pref.setCounter(value)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fun getDataStore(): LiveData&lt;Int&gt;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return pref.getCounter().asLiveData()</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368aa035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1368aa035c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195002d92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9" name="Google Shape;1319;g1195002d925_0_10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class ViewModelFactory(private val pref: CounterDataStoreManager)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ViewModelProvider.NewInstanceFactory()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@Suppress("UNCHECKED_CAST")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override fun &lt;T : ViewModel&gt; create(modelClass: Class&lt;T&gt;): 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if (modelClass.isAssignableFrom(MainViewModel::class.java))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return MainViewModel(pref) as T</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throw IllegalArgumentException("Unknown ViewModel class: " + modelClass.name)</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23893de19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9" name="Google Shape;1339;g123893de196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lnSpc>
                <a:spcPct val="100000"/>
              </a:lnSpc>
              <a:spcBef>
                <a:spcPts val="0"/>
              </a:spcBef>
              <a:spcAft>
                <a:spcPts val="0"/>
              </a:spcAft>
              <a:buSzPts val="1100"/>
              <a:buNone/>
            </a:pPr>
            <a:r>
              <a:rPr lang="en" sz="1000">
                <a:solidFill>
                  <a:schemeClr val="dk1"/>
                </a:solidFill>
              </a:rPr>
              <a:t>1</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class MainActivity : AppCompatActivity()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lateinit var binding: ActivityMainBinding</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lateinit var viewModel: MainViewModel</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lateinit var pref: CounterDataStoreManager</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override fun onCreate(savedInstanceState: Bundle?)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super.onCreate(savedInstanceState)</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binding = ActivityMainBinding.inflate(layoutInflater)</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setContentView(binding.root)</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pref = CounterDataStoreManager(this)</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viewModel = ViewModelProvider(this, ViewModelFactory(pref))[MainViewModel::class.java]</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setupView()</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setObserver()</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 Sisanya ada di sebelah</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a:t>
            </a:r>
            <a:endParaRPr sz="10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2</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fun setupView()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binding.apply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btnIncrease.setOnClickListener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incrementCount()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btnDecrease.setOnClickListener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decrementCount()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btnSet.setOnClickListener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viewModel.saveDataStore(binding.tvValue.text.toString().toInt())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fun incrementCount()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viewModel.incrementCount()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fun decrementCount()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viewModel.decrementCount()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private fun setObserver()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viewModel.apply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getDataStore().observe(this@MainActivity)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binding.tvValue.text = it.toString()</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vCounter.observe(this@MainActivity) { result -&gt;</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binding.tvValue.text = result.toString()</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rPr lang="en" sz="1000">
                <a:solidFill>
                  <a:schemeClr val="dk1"/>
                </a:solidFill>
              </a:rPr>
              <a:t>   }</a:t>
            </a:r>
            <a:endParaRPr sz="1000">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195002d925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1" name="Google Shape;1361;g1195002d925_0_1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23893de196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2" name="Google Shape;1382;g123893de196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1368aa03a9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1368aa03a9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115d38ec84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115d38ec84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15d38ec84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15d38ec843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15d38ec8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15d38ec8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15d38ec84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15d38ec84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15d38ec84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15d38ec84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95002d925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1195002d925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15d38ec84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15d38ec84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15d38ec843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15d38ec843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5d38ec84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15d38ec84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Kode:</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rgbClr val="CC7832"/>
                </a:solidFill>
                <a:highlight>
                  <a:srgbClr val="2B2B2B"/>
                </a:highlight>
                <a:latin typeface="Courier New"/>
                <a:ea typeface="Courier New"/>
                <a:cs typeface="Courier New"/>
                <a:sym typeface="Courier New"/>
              </a:rPr>
              <a:t>suspend fun </a:t>
            </a:r>
            <a:r>
              <a:rPr lang="en" sz="1000">
                <a:solidFill>
                  <a:srgbClr val="FFC66D"/>
                </a:solidFill>
                <a:highlight>
                  <a:srgbClr val="2B2B2B"/>
                </a:highlight>
                <a:latin typeface="Courier New"/>
                <a:ea typeface="Courier New"/>
                <a:cs typeface="Courier New"/>
                <a:sym typeface="Courier New"/>
              </a:rPr>
              <a:t>setCounter</a:t>
            </a:r>
            <a:r>
              <a:rPr i="1" lang="en" sz="1000">
                <a:solidFill>
                  <a:srgbClr val="9876AA"/>
                </a:solidFill>
                <a:highlight>
                  <a:srgbClr val="2B2B2B"/>
                </a:highlight>
                <a:latin typeface="Courier New"/>
                <a:ea typeface="Courier New"/>
                <a:cs typeface="Courier New"/>
                <a:sym typeface="Courier New"/>
              </a:rPr>
              <a:t>(</a:t>
            </a:r>
            <a:r>
              <a:rPr lang="en" sz="1000">
                <a:solidFill>
                  <a:srgbClr val="A9B7C6"/>
                </a:solidFill>
                <a:highlight>
                  <a:srgbClr val="2B2B2B"/>
                </a:highlight>
                <a:latin typeface="Courier New"/>
                <a:ea typeface="Courier New"/>
                <a:cs typeface="Courier New"/>
                <a:sym typeface="Courier New"/>
              </a:rPr>
              <a:t>counterValue: Int</a:t>
            </a:r>
            <a:r>
              <a:rPr i="1" lang="en" sz="1000">
                <a:solidFill>
                  <a:srgbClr val="9876AA"/>
                </a:solidFill>
                <a:highlight>
                  <a:srgbClr val="2B2B2B"/>
                </a:highlight>
                <a:latin typeface="Courier New"/>
                <a:ea typeface="Courier New"/>
                <a:cs typeface="Courier New"/>
                <a:sym typeface="Courier New"/>
              </a:rPr>
              <a:t>) {</a:t>
            </a:r>
            <a:endParaRPr i="1" sz="1000">
              <a:solidFill>
                <a:srgbClr val="9876AA"/>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1000">
                <a:solidFill>
                  <a:srgbClr val="9876AA"/>
                </a:solidFill>
                <a:highlight>
                  <a:srgbClr val="2B2B2B"/>
                </a:highlight>
                <a:latin typeface="Courier New"/>
                <a:ea typeface="Courier New"/>
                <a:cs typeface="Courier New"/>
                <a:sym typeface="Courier New"/>
              </a:rPr>
              <a:t>       </a:t>
            </a:r>
            <a:r>
              <a:rPr lang="en" sz="1000">
                <a:solidFill>
                  <a:srgbClr val="9876AA"/>
                </a:solidFill>
                <a:highlight>
                  <a:srgbClr val="2B2B2B"/>
                </a:highlight>
                <a:latin typeface="Courier New"/>
                <a:ea typeface="Courier New"/>
                <a:cs typeface="Courier New"/>
                <a:sym typeface="Courier New"/>
              </a:rPr>
              <a:t>context</a:t>
            </a:r>
            <a:r>
              <a:rPr lang="en" sz="1000">
                <a:solidFill>
                  <a:srgbClr val="A9B7C6"/>
                </a:solidFill>
                <a:highlight>
                  <a:srgbClr val="2B2B2B"/>
                </a:highlight>
                <a:latin typeface="Courier New"/>
                <a:ea typeface="Courier New"/>
                <a:cs typeface="Courier New"/>
                <a:sym typeface="Courier New"/>
              </a:rPr>
              <a:t>.</a:t>
            </a:r>
            <a:r>
              <a:rPr i="1" lang="en" sz="1000">
                <a:solidFill>
                  <a:srgbClr val="9876AA"/>
                </a:solidFill>
                <a:highlight>
                  <a:srgbClr val="2B2B2B"/>
                </a:highlight>
                <a:latin typeface="Courier New"/>
                <a:ea typeface="Courier New"/>
                <a:cs typeface="Courier New"/>
                <a:sym typeface="Courier New"/>
              </a:rPr>
              <a:t>counterDataStore</a:t>
            </a:r>
            <a:r>
              <a:rPr lang="en" sz="1000">
                <a:solidFill>
                  <a:srgbClr val="A9B7C6"/>
                </a:solidFill>
                <a:highlight>
                  <a:srgbClr val="2B2B2B"/>
                </a:highlight>
                <a:latin typeface="Courier New"/>
                <a:ea typeface="Courier New"/>
                <a:cs typeface="Courier New"/>
                <a:sym typeface="Courier New"/>
              </a:rPr>
              <a:t>.edit </a:t>
            </a:r>
            <a:r>
              <a:rPr b="1" lang="en" sz="1000">
                <a:solidFill>
                  <a:srgbClr val="A9B7C6"/>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preferences </a:t>
            </a:r>
            <a:r>
              <a:rPr b="1" lang="en" sz="1000">
                <a:solidFill>
                  <a:srgbClr val="A9B7C6"/>
                </a:solidFill>
                <a:highlight>
                  <a:srgbClr val="2B2B2B"/>
                </a:highlight>
                <a:latin typeface="Courier New"/>
                <a:ea typeface="Courier New"/>
                <a:cs typeface="Courier New"/>
                <a:sym typeface="Courier New"/>
              </a:rPr>
              <a:t>-&gt;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rgbClr val="A9B7C6"/>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preferences</a:t>
            </a:r>
            <a:r>
              <a:rPr i="1" lang="en" sz="1000">
                <a:solidFill>
                  <a:srgbClr val="9876AA"/>
                </a:solidFill>
                <a:highlight>
                  <a:srgbClr val="2B2B2B"/>
                </a:highlight>
                <a:latin typeface="Courier New"/>
                <a:ea typeface="Courier New"/>
                <a:cs typeface="Courier New"/>
                <a:sym typeface="Courier New"/>
              </a:rPr>
              <a:t>[</a:t>
            </a:r>
            <a:r>
              <a:rPr lang="en" sz="1000">
                <a:solidFill>
                  <a:srgbClr val="9876AA"/>
                </a:solidFill>
                <a:highlight>
                  <a:srgbClr val="2B2B2B"/>
                </a:highlight>
                <a:latin typeface="Courier New"/>
                <a:ea typeface="Courier New"/>
                <a:cs typeface="Courier New"/>
                <a:sym typeface="Courier New"/>
              </a:rPr>
              <a:t>COUNTER_KEY</a:t>
            </a:r>
            <a:r>
              <a:rPr i="1" lang="en" sz="1000">
                <a:solidFill>
                  <a:srgbClr val="9876AA"/>
                </a:solidFill>
                <a:highlight>
                  <a:srgbClr val="2B2B2B"/>
                </a:highlight>
                <a:latin typeface="Courier New"/>
                <a:ea typeface="Courier New"/>
                <a:cs typeface="Courier New"/>
                <a:sym typeface="Courier New"/>
              </a:rPr>
              <a:t>] </a:t>
            </a:r>
            <a:r>
              <a:rPr lang="en" sz="1000">
                <a:solidFill>
                  <a:srgbClr val="A9B7C6"/>
                </a:solidFill>
                <a:highlight>
                  <a:srgbClr val="2B2B2B"/>
                </a:highlight>
                <a:latin typeface="Courier New"/>
                <a:ea typeface="Courier New"/>
                <a:cs typeface="Courier New"/>
                <a:sym typeface="Courier New"/>
              </a:rPr>
              <a:t>= counterValue</a:t>
            </a:r>
            <a:endParaRPr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A9B7C6"/>
                </a:solidFill>
                <a:highlight>
                  <a:srgbClr val="2B2B2B"/>
                </a:highlight>
                <a:latin typeface="Courier New"/>
                <a:ea typeface="Courier New"/>
                <a:cs typeface="Courier New"/>
                <a:sym typeface="Courier New"/>
              </a:rPr>
              <a:t>       </a:t>
            </a:r>
            <a:r>
              <a:rPr b="1" lang="en" sz="1000">
                <a:solidFill>
                  <a:srgbClr val="A9B7C6"/>
                </a:solidFill>
                <a:highlight>
                  <a:srgbClr val="2B2B2B"/>
                </a:highlight>
                <a:latin typeface="Courier New"/>
                <a:ea typeface="Courier New"/>
                <a:cs typeface="Courier New"/>
                <a:sym typeface="Courier New"/>
              </a:rPr>
              <a:t>}</a:t>
            </a:r>
            <a:endParaRPr b="1" sz="10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000">
                <a:solidFill>
                  <a:srgbClr val="A9B7C6"/>
                </a:solidFill>
                <a:highlight>
                  <a:srgbClr val="2B2B2B"/>
                </a:highlight>
                <a:latin typeface="Courier New"/>
                <a:ea typeface="Courier New"/>
                <a:cs typeface="Courier New"/>
                <a:sym typeface="Courier New"/>
              </a:rPr>
              <a:t>   </a:t>
            </a:r>
            <a:r>
              <a:rPr i="1" lang="en" sz="1000">
                <a:solidFill>
                  <a:srgbClr val="9876AA"/>
                </a:solidFill>
                <a:highlight>
                  <a:srgbClr val="2B2B2B"/>
                </a:highlight>
                <a:latin typeface="Courier New"/>
                <a:ea typeface="Courier New"/>
                <a:cs typeface="Courier New"/>
                <a:sym typeface="Courier New"/>
              </a:rPr>
              <a:t>}</a:t>
            </a:r>
            <a:endParaRPr sz="10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15d38ec843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15d38ec843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15d38ec843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15d38ec843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1368aa03a9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1368aa03a9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1368aa03a9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g11368aa03a9_0_1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1368aa03a9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1368aa03a9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95002d92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1195002d925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3893de1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23893de196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23893de1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123893de19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3893de19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123893de19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 name="Google Shape;64;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8" name="Google Shape;6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2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2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8" name="Shape 88"/>
        <p:cNvGrpSpPr/>
        <p:nvPr/>
      </p:nvGrpSpPr>
      <p:grpSpPr>
        <a:xfrm>
          <a:off x="0" y="0"/>
          <a:ext cx="0" cy="0"/>
          <a:chOff x="0" y="0"/>
          <a:chExt cx="0" cy="0"/>
        </a:xfrm>
      </p:grpSpPr>
      <p:sp>
        <p:nvSpPr>
          <p:cNvPr id="89" name="Google Shape;89;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2" name="Google Shape;92;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9" name="Google Shape;99;p2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733572"/>
        </a:solidFill>
      </p:bgPr>
    </p:bg>
    <p:spTree>
      <p:nvGrpSpPr>
        <p:cNvPr id="103" name="Shape 103"/>
        <p:cNvGrpSpPr/>
        <p:nvPr/>
      </p:nvGrpSpPr>
      <p:grpSpPr>
        <a:xfrm>
          <a:off x="0" y="0"/>
          <a:ext cx="0" cy="0"/>
          <a:chOff x="0" y="0"/>
          <a:chExt cx="0" cy="0"/>
        </a:xfrm>
      </p:grpSpPr>
      <p:sp>
        <p:nvSpPr>
          <p:cNvPr id="104" name="Google Shape;104;p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 name="Google Shape;105;p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 name="Google Shape;106;p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 name="Google Shape;107;p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8" name="Google Shape;108;p27"/>
          <p:cNvGrpSpPr/>
          <p:nvPr/>
        </p:nvGrpSpPr>
        <p:grpSpPr>
          <a:xfrm>
            <a:off x="283668" y="259895"/>
            <a:ext cx="226001" cy="222980"/>
            <a:chOff x="283668" y="251687"/>
            <a:chExt cx="226001" cy="222980"/>
          </a:xfrm>
        </p:grpSpPr>
        <p:sp>
          <p:nvSpPr>
            <p:cNvPr id="109" name="Google Shape;109;p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0" name="Google Shape;110;p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 name="Google Shape;111;p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12" name="Google Shape;112;p27"/>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3" name="Google Shape;113;p27"/>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14" name="Google Shape;114;p27"/>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rgbClr val="733572"/>
        </a:solidFill>
      </p:bgPr>
    </p:bg>
    <p:spTree>
      <p:nvGrpSpPr>
        <p:cNvPr id="115" name="Shape 115"/>
        <p:cNvGrpSpPr/>
        <p:nvPr/>
      </p:nvGrpSpPr>
      <p:grpSpPr>
        <a:xfrm>
          <a:off x="0" y="0"/>
          <a:ext cx="0" cy="0"/>
          <a:chOff x="0" y="0"/>
          <a:chExt cx="0" cy="0"/>
        </a:xfrm>
      </p:grpSpPr>
      <p:sp>
        <p:nvSpPr>
          <p:cNvPr id="116" name="Google Shape;116;p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 name="Google Shape;117;p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 name="Google Shape;118;p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 name="Google Shape;119;p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0" name="Google Shape;120;p28"/>
          <p:cNvGrpSpPr/>
          <p:nvPr/>
        </p:nvGrpSpPr>
        <p:grpSpPr>
          <a:xfrm>
            <a:off x="283668" y="259895"/>
            <a:ext cx="226001" cy="222980"/>
            <a:chOff x="283668" y="251687"/>
            <a:chExt cx="226001" cy="222980"/>
          </a:xfrm>
        </p:grpSpPr>
        <p:sp>
          <p:nvSpPr>
            <p:cNvPr id="121" name="Google Shape;121;p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 name="Google Shape;122;p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 name="Google Shape;123;p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24" name="Google Shape;124;p28"/>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5" name="Google Shape;125;p2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26" name="Google Shape;126;p28"/>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3">
    <p:bg>
      <p:bgPr>
        <a:solidFill>
          <a:srgbClr val="733572"/>
        </a:solidFill>
      </p:bgPr>
    </p:bg>
    <p:spTree>
      <p:nvGrpSpPr>
        <p:cNvPr id="127" name="Shape 127"/>
        <p:cNvGrpSpPr/>
        <p:nvPr/>
      </p:nvGrpSpPr>
      <p:grpSpPr>
        <a:xfrm>
          <a:off x="0" y="0"/>
          <a:ext cx="0" cy="0"/>
          <a:chOff x="0" y="0"/>
          <a:chExt cx="0" cy="0"/>
        </a:xfrm>
      </p:grpSpPr>
      <p:sp>
        <p:nvSpPr>
          <p:cNvPr id="128" name="Google Shape;128;p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 name="Google Shape;129;p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 name="Google Shape;130;p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 name="Google Shape;131;p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2" name="Google Shape;132;p29"/>
          <p:cNvGrpSpPr/>
          <p:nvPr/>
        </p:nvGrpSpPr>
        <p:grpSpPr>
          <a:xfrm>
            <a:off x="283668" y="259895"/>
            <a:ext cx="226001" cy="222980"/>
            <a:chOff x="283668" y="251687"/>
            <a:chExt cx="226001" cy="222980"/>
          </a:xfrm>
        </p:grpSpPr>
        <p:sp>
          <p:nvSpPr>
            <p:cNvPr id="133" name="Google Shape;133;p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 name="Google Shape;134;p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 name="Google Shape;135;p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36" name="Google Shape;136;p29"/>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7" name="Google Shape;137;p29"/>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38" name="Google Shape;138;p29"/>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4">
    <p:bg>
      <p:bgPr>
        <a:solidFill>
          <a:srgbClr val="733572"/>
        </a:solidFill>
      </p:bgPr>
    </p:bg>
    <p:spTree>
      <p:nvGrpSpPr>
        <p:cNvPr id="139" name="Shape 139"/>
        <p:cNvGrpSpPr/>
        <p:nvPr/>
      </p:nvGrpSpPr>
      <p:grpSpPr>
        <a:xfrm>
          <a:off x="0" y="0"/>
          <a:ext cx="0" cy="0"/>
          <a:chOff x="0" y="0"/>
          <a:chExt cx="0" cy="0"/>
        </a:xfrm>
      </p:grpSpPr>
      <p:sp>
        <p:nvSpPr>
          <p:cNvPr id="140" name="Google Shape;140;p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 name="Google Shape;141;p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 name="Google Shape;142;p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 name="Google Shape;143;p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44" name="Google Shape;144;p30"/>
          <p:cNvGrpSpPr/>
          <p:nvPr/>
        </p:nvGrpSpPr>
        <p:grpSpPr>
          <a:xfrm>
            <a:off x="283668" y="259895"/>
            <a:ext cx="226001" cy="222980"/>
            <a:chOff x="283668" y="251687"/>
            <a:chExt cx="226001" cy="222980"/>
          </a:xfrm>
        </p:grpSpPr>
        <p:sp>
          <p:nvSpPr>
            <p:cNvPr id="145" name="Google Shape;145;p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6" name="Google Shape;146;p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 name="Google Shape;147;p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48" name="Google Shape;148;p30"/>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9" name="Google Shape;149;p30"/>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50" name="Google Shape;150;p30"/>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5">
    <p:bg>
      <p:bgPr>
        <a:solidFill>
          <a:srgbClr val="733572"/>
        </a:solidFill>
      </p:bgPr>
    </p:bg>
    <p:spTree>
      <p:nvGrpSpPr>
        <p:cNvPr id="151" name="Shape 151"/>
        <p:cNvGrpSpPr/>
        <p:nvPr/>
      </p:nvGrpSpPr>
      <p:grpSpPr>
        <a:xfrm>
          <a:off x="0" y="0"/>
          <a:ext cx="0" cy="0"/>
          <a:chOff x="0" y="0"/>
          <a:chExt cx="0" cy="0"/>
        </a:xfrm>
      </p:grpSpPr>
      <p:sp>
        <p:nvSpPr>
          <p:cNvPr id="152" name="Google Shape;152;p3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 name="Google Shape;153;p3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 name="Google Shape;154;p3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5" name="Google Shape;155;p3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56" name="Google Shape;156;p31"/>
          <p:cNvGrpSpPr/>
          <p:nvPr/>
        </p:nvGrpSpPr>
        <p:grpSpPr>
          <a:xfrm>
            <a:off x="283668" y="259895"/>
            <a:ext cx="226001" cy="222980"/>
            <a:chOff x="283668" y="251687"/>
            <a:chExt cx="226001" cy="222980"/>
          </a:xfrm>
        </p:grpSpPr>
        <p:sp>
          <p:nvSpPr>
            <p:cNvPr id="157" name="Google Shape;157;p3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8" name="Google Shape;158;p3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9" name="Google Shape;159;p3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60" name="Google Shape;160;p3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61" name="Google Shape;161;p3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62" name="Google Shape;162;p31"/>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TITLE_AND_TWO_COLUMNS_6">
    <p:bg>
      <p:bgPr>
        <a:solidFill>
          <a:srgbClr val="733572"/>
        </a:solidFill>
      </p:bgPr>
    </p:bg>
    <p:spTree>
      <p:nvGrpSpPr>
        <p:cNvPr id="163" name="Shape 163"/>
        <p:cNvGrpSpPr/>
        <p:nvPr/>
      </p:nvGrpSpPr>
      <p:grpSpPr>
        <a:xfrm>
          <a:off x="0" y="0"/>
          <a:ext cx="0" cy="0"/>
          <a:chOff x="0" y="0"/>
          <a:chExt cx="0" cy="0"/>
        </a:xfrm>
      </p:grpSpPr>
      <p:sp>
        <p:nvSpPr>
          <p:cNvPr id="164" name="Google Shape;164;p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5" name="Google Shape;165;p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6" name="Google Shape;166;p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7" name="Google Shape;167;p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68" name="Google Shape;168;p32"/>
          <p:cNvGrpSpPr/>
          <p:nvPr/>
        </p:nvGrpSpPr>
        <p:grpSpPr>
          <a:xfrm>
            <a:off x="283668" y="259895"/>
            <a:ext cx="226001" cy="222980"/>
            <a:chOff x="283668" y="251687"/>
            <a:chExt cx="226001" cy="222980"/>
          </a:xfrm>
        </p:grpSpPr>
        <p:sp>
          <p:nvSpPr>
            <p:cNvPr id="169" name="Google Shape;169;p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0" name="Google Shape;170;p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71" name="Google Shape;171;p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72" name="Google Shape;172;p32"/>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73" name="Google Shape;173;p32"/>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74" name="Google Shape;174;p3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TITLE_AND_TWO_COLUMNS_7">
    <p:bg>
      <p:bgPr>
        <a:solidFill>
          <a:srgbClr val="733572"/>
        </a:solidFill>
      </p:bgPr>
    </p:bg>
    <p:spTree>
      <p:nvGrpSpPr>
        <p:cNvPr id="175" name="Shape 175"/>
        <p:cNvGrpSpPr/>
        <p:nvPr/>
      </p:nvGrpSpPr>
      <p:grpSpPr>
        <a:xfrm>
          <a:off x="0" y="0"/>
          <a:ext cx="0" cy="0"/>
          <a:chOff x="0" y="0"/>
          <a:chExt cx="0" cy="0"/>
        </a:xfrm>
      </p:grpSpPr>
      <p:sp>
        <p:nvSpPr>
          <p:cNvPr id="176" name="Google Shape;176;p3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7" name="Google Shape;177;p3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8" name="Google Shape;178;p3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9" name="Google Shape;179;p3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80" name="Google Shape;180;p33"/>
          <p:cNvGrpSpPr/>
          <p:nvPr/>
        </p:nvGrpSpPr>
        <p:grpSpPr>
          <a:xfrm>
            <a:off x="283668" y="259895"/>
            <a:ext cx="226001" cy="222980"/>
            <a:chOff x="283668" y="251687"/>
            <a:chExt cx="226001" cy="222980"/>
          </a:xfrm>
        </p:grpSpPr>
        <p:sp>
          <p:nvSpPr>
            <p:cNvPr id="181" name="Google Shape;181;p3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2" name="Google Shape;182;p3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3" name="Google Shape;183;p3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84" name="Google Shape;184;p3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85" name="Google Shape;185;p3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86" name="Google Shape;186;p33"/>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8">
  <p:cSld name="TITLE_AND_TWO_COLUMNS_8">
    <p:bg>
      <p:bgPr>
        <a:solidFill>
          <a:srgbClr val="733572"/>
        </a:solidFill>
      </p:bgPr>
    </p:bg>
    <p:spTree>
      <p:nvGrpSpPr>
        <p:cNvPr id="187" name="Shape 187"/>
        <p:cNvGrpSpPr/>
        <p:nvPr/>
      </p:nvGrpSpPr>
      <p:grpSpPr>
        <a:xfrm>
          <a:off x="0" y="0"/>
          <a:ext cx="0" cy="0"/>
          <a:chOff x="0" y="0"/>
          <a:chExt cx="0" cy="0"/>
        </a:xfrm>
      </p:grpSpPr>
      <p:sp>
        <p:nvSpPr>
          <p:cNvPr id="188" name="Google Shape;188;p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9" name="Google Shape;189;p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0" name="Google Shape;190;p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1" name="Google Shape;191;p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92" name="Google Shape;192;p34"/>
          <p:cNvGrpSpPr/>
          <p:nvPr/>
        </p:nvGrpSpPr>
        <p:grpSpPr>
          <a:xfrm>
            <a:off x="283668" y="259895"/>
            <a:ext cx="226001" cy="222980"/>
            <a:chOff x="283668" y="251687"/>
            <a:chExt cx="226001" cy="222980"/>
          </a:xfrm>
        </p:grpSpPr>
        <p:sp>
          <p:nvSpPr>
            <p:cNvPr id="193" name="Google Shape;193;p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4" name="Google Shape;194;p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5" name="Google Shape;195;p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96" name="Google Shape;196;p3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97" name="Google Shape;197;p3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198" name="Google Shape;198;p34"/>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9">
  <p:cSld name="TITLE_AND_TWO_COLUMNS_9">
    <p:bg>
      <p:bgPr>
        <a:solidFill>
          <a:srgbClr val="733572"/>
        </a:solidFill>
      </p:bgPr>
    </p:bg>
    <p:spTree>
      <p:nvGrpSpPr>
        <p:cNvPr id="199" name="Shape 199"/>
        <p:cNvGrpSpPr/>
        <p:nvPr/>
      </p:nvGrpSpPr>
      <p:grpSpPr>
        <a:xfrm>
          <a:off x="0" y="0"/>
          <a:ext cx="0" cy="0"/>
          <a:chOff x="0" y="0"/>
          <a:chExt cx="0" cy="0"/>
        </a:xfrm>
      </p:grpSpPr>
      <p:sp>
        <p:nvSpPr>
          <p:cNvPr id="200" name="Google Shape;200;p3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01" name="Google Shape;201;p3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02" name="Google Shape;202;p3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03" name="Google Shape;203;p3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04" name="Google Shape;204;p35"/>
          <p:cNvGrpSpPr/>
          <p:nvPr/>
        </p:nvGrpSpPr>
        <p:grpSpPr>
          <a:xfrm>
            <a:off x="283668" y="259895"/>
            <a:ext cx="226001" cy="222980"/>
            <a:chOff x="283668" y="251687"/>
            <a:chExt cx="226001" cy="222980"/>
          </a:xfrm>
        </p:grpSpPr>
        <p:sp>
          <p:nvSpPr>
            <p:cNvPr id="205" name="Google Shape;205;p3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6" name="Google Shape;206;p3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7" name="Google Shape;207;p3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08" name="Google Shape;208;p3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9" name="Google Shape;209;p3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10" name="Google Shape;210;p35"/>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0">
  <p:cSld name="TITLE_AND_TWO_COLUMNS_10">
    <p:bg>
      <p:bgPr>
        <a:solidFill>
          <a:srgbClr val="733572"/>
        </a:solidFill>
      </p:bgPr>
    </p:bg>
    <p:spTree>
      <p:nvGrpSpPr>
        <p:cNvPr id="211" name="Shape 211"/>
        <p:cNvGrpSpPr/>
        <p:nvPr/>
      </p:nvGrpSpPr>
      <p:grpSpPr>
        <a:xfrm>
          <a:off x="0" y="0"/>
          <a:ext cx="0" cy="0"/>
          <a:chOff x="0" y="0"/>
          <a:chExt cx="0" cy="0"/>
        </a:xfrm>
      </p:grpSpPr>
      <p:sp>
        <p:nvSpPr>
          <p:cNvPr id="212" name="Google Shape;212;p3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3" name="Google Shape;213;p3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4" name="Google Shape;214;p3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3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16" name="Google Shape;216;p36"/>
          <p:cNvGrpSpPr/>
          <p:nvPr/>
        </p:nvGrpSpPr>
        <p:grpSpPr>
          <a:xfrm>
            <a:off x="283668" y="259895"/>
            <a:ext cx="226001" cy="222980"/>
            <a:chOff x="283668" y="251687"/>
            <a:chExt cx="226001" cy="222980"/>
          </a:xfrm>
        </p:grpSpPr>
        <p:sp>
          <p:nvSpPr>
            <p:cNvPr id="217" name="Google Shape;217;p3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18" name="Google Shape;218;p3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19" name="Google Shape;219;p3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20" name="Google Shape;220;p36"/>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1" name="Google Shape;221;p36"/>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22" name="Google Shape;222;p36"/>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 name="Shape 227"/>
        <p:cNvGrpSpPr/>
        <p:nvPr/>
      </p:nvGrpSpPr>
      <p:grpSpPr>
        <a:xfrm>
          <a:off x="0" y="0"/>
          <a:ext cx="0" cy="0"/>
          <a:chOff x="0" y="0"/>
          <a:chExt cx="0" cy="0"/>
        </a:xfrm>
      </p:grpSpPr>
      <p:sp>
        <p:nvSpPr>
          <p:cNvPr id="228" name="Google Shape;228;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9" name="Google Shape;229;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0" name="Google Shape;23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3" name="Google Shape;23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 name="Google Shape;23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7" name="Google Shape;23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4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1" name="Google Shape;241;p4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2" name="Google Shape;24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 name="Google Shape;245;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4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0" name="Shape 250"/>
        <p:cNvGrpSpPr/>
        <p:nvPr/>
      </p:nvGrpSpPr>
      <p:grpSpPr>
        <a:xfrm>
          <a:off x="0" y="0"/>
          <a:ext cx="0" cy="0"/>
          <a:chOff x="0" y="0"/>
          <a:chExt cx="0" cy="0"/>
        </a:xfrm>
      </p:grpSpPr>
      <p:sp>
        <p:nvSpPr>
          <p:cNvPr id="251" name="Google Shape;251;p4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2" name="Google Shape;25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3" name="Shape 253"/>
        <p:cNvGrpSpPr/>
        <p:nvPr/>
      </p:nvGrpSpPr>
      <p:grpSpPr>
        <a:xfrm>
          <a:off x="0" y="0"/>
          <a:ext cx="0" cy="0"/>
          <a:chOff x="0" y="0"/>
          <a:chExt cx="0" cy="0"/>
        </a:xfrm>
      </p:grpSpPr>
      <p:sp>
        <p:nvSpPr>
          <p:cNvPr id="254" name="Google Shape;254;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6" name="Google Shape;256;p4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7" name="Google Shape;257;p4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8" name="Google Shape;258;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9" name="Shape 259"/>
        <p:cNvGrpSpPr/>
        <p:nvPr/>
      </p:nvGrpSpPr>
      <p:grpSpPr>
        <a:xfrm>
          <a:off x="0" y="0"/>
          <a:ext cx="0" cy="0"/>
          <a:chOff x="0" y="0"/>
          <a:chExt cx="0" cy="0"/>
        </a:xfrm>
      </p:grpSpPr>
      <p:sp>
        <p:nvSpPr>
          <p:cNvPr id="260" name="Google Shape;260;p4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1" name="Google Shape;26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2" name="Shape 262"/>
        <p:cNvGrpSpPr/>
        <p:nvPr/>
      </p:nvGrpSpPr>
      <p:grpSpPr>
        <a:xfrm>
          <a:off x="0" y="0"/>
          <a:ext cx="0" cy="0"/>
          <a:chOff x="0" y="0"/>
          <a:chExt cx="0" cy="0"/>
        </a:xfrm>
      </p:grpSpPr>
      <p:sp>
        <p:nvSpPr>
          <p:cNvPr id="263" name="Google Shape;263;p4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4" name="Google Shape;264;p4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5" name="Google Shape;26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6" name="Shape 266"/>
        <p:cNvGrpSpPr/>
        <p:nvPr/>
      </p:nvGrpSpPr>
      <p:grpSpPr>
        <a:xfrm>
          <a:off x="0" y="0"/>
          <a:ext cx="0" cy="0"/>
          <a:chOff x="0" y="0"/>
          <a:chExt cx="0" cy="0"/>
        </a:xfrm>
      </p:grpSpPr>
      <p:sp>
        <p:nvSpPr>
          <p:cNvPr id="267" name="Google Shape;267;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8" name="Shape 268"/>
        <p:cNvGrpSpPr/>
        <p:nvPr/>
      </p:nvGrpSpPr>
      <p:grpSpPr>
        <a:xfrm>
          <a:off x="0" y="0"/>
          <a:ext cx="0" cy="0"/>
          <a:chOff x="0" y="0"/>
          <a:chExt cx="0" cy="0"/>
        </a:xfrm>
      </p:grpSpPr>
      <p:sp>
        <p:nvSpPr>
          <p:cNvPr id="269" name="Google Shape;269;p4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0" name="Google Shape;270;p4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71" name="Google Shape;271;p4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2" name="Google Shape;272;p4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3" name="Google Shape;273;p4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4" name="Google Shape;274;p4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5" name="Google Shape;275;p4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6" name="Google Shape;276;p4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77" name="Google Shape;277;p49"/>
          <p:cNvGrpSpPr/>
          <p:nvPr/>
        </p:nvGrpSpPr>
        <p:grpSpPr>
          <a:xfrm>
            <a:off x="283668" y="259895"/>
            <a:ext cx="226001" cy="222980"/>
            <a:chOff x="283668" y="251687"/>
            <a:chExt cx="226001" cy="222980"/>
          </a:xfrm>
        </p:grpSpPr>
        <p:sp>
          <p:nvSpPr>
            <p:cNvPr id="278" name="Google Shape;278;p4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79" name="Google Shape;279;p4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80" name="Google Shape;280;p4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81" name="Google Shape;281;p49"/>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9"/>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83" name="Google Shape;283;p49"/>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288" name="Shape 288"/>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289" name="Shape 289"/>
        <p:cNvGrpSpPr/>
        <p:nvPr/>
      </p:nvGrpSpPr>
      <p:grpSpPr>
        <a:xfrm>
          <a:off x="0" y="0"/>
          <a:ext cx="0" cy="0"/>
          <a:chOff x="0" y="0"/>
          <a:chExt cx="0" cy="0"/>
        </a:xfrm>
      </p:grpSpPr>
      <p:sp>
        <p:nvSpPr>
          <p:cNvPr id="290" name="Google Shape;290;p52"/>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1" name="Google Shape;291;p5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2" name="Shape 292"/>
        <p:cNvGrpSpPr/>
        <p:nvPr/>
      </p:nvGrpSpPr>
      <p:grpSpPr>
        <a:xfrm>
          <a:off x="0" y="0"/>
          <a:ext cx="0" cy="0"/>
          <a:chOff x="0" y="0"/>
          <a:chExt cx="0" cy="0"/>
        </a:xfrm>
      </p:grpSpPr>
      <p:sp>
        <p:nvSpPr>
          <p:cNvPr id="293" name="Google Shape;293;p5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4" name="Google Shape;294;p5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95" name="Google Shape;295;p5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6" name="Google Shape;296;p5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7" name="Google Shape;297;p5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8" name="Google Shape;298;p5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99" name="Google Shape;299;p5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0" name="Google Shape;300;p5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01" name="Google Shape;301;p53"/>
          <p:cNvGrpSpPr/>
          <p:nvPr/>
        </p:nvGrpSpPr>
        <p:grpSpPr>
          <a:xfrm>
            <a:off x="283668" y="259895"/>
            <a:ext cx="226001" cy="222980"/>
            <a:chOff x="283668" y="251687"/>
            <a:chExt cx="226001" cy="222980"/>
          </a:xfrm>
        </p:grpSpPr>
        <p:sp>
          <p:nvSpPr>
            <p:cNvPr id="302" name="Google Shape;302;p5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03" name="Google Shape;303;p5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04" name="Google Shape;304;p5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305" name="Google Shape;305;p53"/>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5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07" name="Google Shape;307;p5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308" name="Shape 308"/>
        <p:cNvGrpSpPr/>
        <p:nvPr/>
      </p:nvGrpSpPr>
      <p:grpSpPr>
        <a:xfrm>
          <a:off x="0" y="0"/>
          <a:ext cx="0" cy="0"/>
          <a:chOff x="0" y="0"/>
          <a:chExt cx="0" cy="0"/>
        </a:xfrm>
      </p:grpSpPr>
      <p:sp>
        <p:nvSpPr>
          <p:cNvPr id="309" name="Google Shape;309;p5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0" name="Google Shape;310;p5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1" name="Google Shape;311;p5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2" name="Google Shape;312;p5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13" name="Google Shape;313;p54"/>
          <p:cNvGrpSpPr/>
          <p:nvPr/>
        </p:nvGrpSpPr>
        <p:grpSpPr>
          <a:xfrm>
            <a:off x="283668" y="259895"/>
            <a:ext cx="226001" cy="222980"/>
            <a:chOff x="283668" y="251687"/>
            <a:chExt cx="226001" cy="222980"/>
          </a:xfrm>
        </p:grpSpPr>
        <p:sp>
          <p:nvSpPr>
            <p:cNvPr id="314" name="Google Shape;314;p5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15" name="Google Shape;315;p5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16" name="Google Shape;316;p5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317" name="Google Shape;317;p5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318" name="Google Shape;318;p5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319" name="Google Shape;319;p54"/>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0" name="Shape 320"/>
        <p:cNvGrpSpPr/>
        <p:nvPr/>
      </p:nvGrpSpPr>
      <p:grpSpPr>
        <a:xfrm>
          <a:off x="0" y="0"/>
          <a:ext cx="0" cy="0"/>
          <a:chOff x="0" y="0"/>
          <a:chExt cx="0" cy="0"/>
        </a:xfrm>
      </p:grpSpPr>
      <p:sp>
        <p:nvSpPr>
          <p:cNvPr id="321" name="Google Shape;32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2" name="Google Shape;32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3" name="Shape 323"/>
        <p:cNvGrpSpPr/>
        <p:nvPr/>
      </p:nvGrpSpPr>
      <p:grpSpPr>
        <a:xfrm>
          <a:off x="0" y="0"/>
          <a:ext cx="0" cy="0"/>
          <a:chOff x="0" y="0"/>
          <a:chExt cx="0" cy="0"/>
        </a:xfrm>
      </p:grpSpPr>
      <p:sp>
        <p:nvSpPr>
          <p:cNvPr id="324" name="Google Shape;324;p5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5" name="Google Shape;325;p5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6" name="Google Shape;326;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7" name="Shape 327"/>
        <p:cNvGrpSpPr/>
        <p:nvPr/>
      </p:nvGrpSpPr>
      <p:grpSpPr>
        <a:xfrm>
          <a:off x="0" y="0"/>
          <a:ext cx="0" cy="0"/>
          <a:chOff x="0" y="0"/>
          <a:chExt cx="0" cy="0"/>
        </a:xfrm>
      </p:grpSpPr>
      <p:sp>
        <p:nvSpPr>
          <p:cNvPr id="328" name="Google Shape;328;p5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9" name="Google Shape;32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0" name="Shape 330"/>
        <p:cNvGrpSpPr/>
        <p:nvPr/>
      </p:nvGrpSpPr>
      <p:grpSpPr>
        <a:xfrm>
          <a:off x="0" y="0"/>
          <a:ext cx="0" cy="0"/>
          <a:chOff x="0" y="0"/>
          <a:chExt cx="0" cy="0"/>
        </a:xfrm>
      </p:grpSpPr>
      <p:sp>
        <p:nvSpPr>
          <p:cNvPr id="331" name="Google Shape;331;p5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3" name="Google Shape;333;p5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4" name="Google Shape;334;p5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5" name="Google Shape;335;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6" name="Shape 336"/>
        <p:cNvGrpSpPr/>
        <p:nvPr/>
      </p:nvGrpSpPr>
      <p:grpSpPr>
        <a:xfrm>
          <a:off x="0" y="0"/>
          <a:ext cx="0" cy="0"/>
          <a:chOff x="0" y="0"/>
          <a:chExt cx="0" cy="0"/>
        </a:xfrm>
      </p:grpSpPr>
      <p:sp>
        <p:nvSpPr>
          <p:cNvPr id="337" name="Google Shape;337;p5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38" name="Google Shape;33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9" name="Shape 339"/>
        <p:cNvGrpSpPr/>
        <p:nvPr/>
      </p:nvGrpSpPr>
      <p:grpSpPr>
        <a:xfrm>
          <a:off x="0" y="0"/>
          <a:ext cx="0" cy="0"/>
          <a:chOff x="0" y="0"/>
          <a:chExt cx="0" cy="0"/>
        </a:xfrm>
      </p:grpSpPr>
      <p:sp>
        <p:nvSpPr>
          <p:cNvPr id="340" name="Google Shape;340;p6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1" name="Google Shape;341;p6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42" name="Google Shape;342;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3" name="Shape 343"/>
        <p:cNvGrpSpPr/>
        <p:nvPr/>
      </p:nvGrpSpPr>
      <p:grpSpPr>
        <a:xfrm>
          <a:off x="0" y="0"/>
          <a:ext cx="0" cy="0"/>
          <a:chOff x="0" y="0"/>
          <a:chExt cx="0" cy="0"/>
        </a:xfrm>
      </p:grpSpPr>
      <p:sp>
        <p:nvSpPr>
          <p:cNvPr id="344" name="Google Shape;34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45" name="Shape 345"/>
        <p:cNvGrpSpPr/>
        <p:nvPr/>
      </p:nvGrpSpPr>
      <p:grpSpPr>
        <a:xfrm>
          <a:off x="0" y="0"/>
          <a:ext cx="0" cy="0"/>
          <a:chOff x="0" y="0"/>
          <a:chExt cx="0" cy="0"/>
        </a:xfrm>
      </p:grpSpPr>
      <p:sp>
        <p:nvSpPr>
          <p:cNvPr id="346" name="Google Shape;346;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7" name="Google Shape;347;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8" name="Google Shape;34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49" name="Shape 349"/>
        <p:cNvGrpSpPr/>
        <p:nvPr/>
      </p:nvGrpSpPr>
      <p:grpSpPr>
        <a:xfrm>
          <a:off x="0" y="0"/>
          <a:ext cx="0" cy="0"/>
          <a:chOff x="0" y="0"/>
          <a:chExt cx="0" cy="0"/>
        </a:xfrm>
      </p:grpSpPr>
      <p:sp>
        <p:nvSpPr>
          <p:cNvPr id="350" name="Google Shape;350;p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1" name="Google Shape;351;p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2" name="Google Shape;352;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53" name="Shape 353"/>
        <p:cNvGrpSpPr/>
        <p:nvPr/>
      </p:nvGrpSpPr>
      <p:grpSpPr>
        <a:xfrm>
          <a:off x="0" y="0"/>
          <a:ext cx="0" cy="0"/>
          <a:chOff x="0" y="0"/>
          <a:chExt cx="0" cy="0"/>
        </a:xfrm>
      </p:grpSpPr>
      <p:sp>
        <p:nvSpPr>
          <p:cNvPr id="354" name="Google Shape;35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56" name="Google Shape;35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57" name="Shape 357"/>
        <p:cNvGrpSpPr/>
        <p:nvPr/>
      </p:nvGrpSpPr>
      <p:grpSpPr>
        <a:xfrm>
          <a:off x="0" y="0"/>
          <a:ext cx="0" cy="0"/>
          <a:chOff x="0" y="0"/>
          <a:chExt cx="0" cy="0"/>
        </a:xfrm>
      </p:grpSpPr>
      <p:sp>
        <p:nvSpPr>
          <p:cNvPr id="358" name="Google Shape;358;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9" name="Google Shape;359;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0" name="Google Shape;360;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5" name="Shape 365"/>
        <p:cNvGrpSpPr/>
        <p:nvPr/>
      </p:nvGrpSpPr>
      <p:grpSpPr>
        <a:xfrm>
          <a:off x="0" y="0"/>
          <a:ext cx="0" cy="0"/>
          <a:chOff x="0" y="0"/>
          <a:chExt cx="0" cy="0"/>
        </a:xfrm>
      </p:grpSpPr>
      <p:sp>
        <p:nvSpPr>
          <p:cNvPr id="366" name="Google Shape;366;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7" name="Google Shape;367;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8" name="Google Shape;36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9" name="Shape 369"/>
        <p:cNvGrpSpPr/>
        <p:nvPr/>
      </p:nvGrpSpPr>
      <p:grpSpPr>
        <a:xfrm>
          <a:off x="0" y="0"/>
          <a:ext cx="0" cy="0"/>
          <a:chOff x="0" y="0"/>
          <a:chExt cx="0" cy="0"/>
        </a:xfrm>
      </p:grpSpPr>
      <p:sp>
        <p:nvSpPr>
          <p:cNvPr id="370" name="Google Shape;370;p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1" name="Google Shape;371;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2" name="Shape 372"/>
        <p:cNvGrpSpPr/>
        <p:nvPr/>
      </p:nvGrpSpPr>
      <p:grpSpPr>
        <a:xfrm>
          <a:off x="0" y="0"/>
          <a:ext cx="0" cy="0"/>
          <a:chOff x="0" y="0"/>
          <a:chExt cx="0" cy="0"/>
        </a:xfrm>
      </p:grpSpPr>
      <p:sp>
        <p:nvSpPr>
          <p:cNvPr id="373" name="Google Shape;37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4" name="Google Shape;37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5" name="Google Shape;37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6" name="Shape 376"/>
        <p:cNvGrpSpPr/>
        <p:nvPr/>
      </p:nvGrpSpPr>
      <p:grpSpPr>
        <a:xfrm>
          <a:off x="0" y="0"/>
          <a:ext cx="0" cy="0"/>
          <a:chOff x="0" y="0"/>
          <a:chExt cx="0" cy="0"/>
        </a:xfrm>
      </p:grpSpPr>
      <p:sp>
        <p:nvSpPr>
          <p:cNvPr id="377" name="Google Shape;377;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 name="Google Shape;378;p7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79" name="Google Shape;379;p7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0" name="Google Shape;38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1" name="Shape 381"/>
        <p:cNvGrpSpPr/>
        <p:nvPr/>
      </p:nvGrpSpPr>
      <p:grpSpPr>
        <a:xfrm>
          <a:off x="0" y="0"/>
          <a:ext cx="0" cy="0"/>
          <a:chOff x="0" y="0"/>
          <a:chExt cx="0" cy="0"/>
        </a:xfrm>
      </p:grpSpPr>
      <p:sp>
        <p:nvSpPr>
          <p:cNvPr id="382" name="Google Shape;38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3" name="Google Shape;38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4" name="Shape 384"/>
        <p:cNvGrpSpPr/>
        <p:nvPr/>
      </p:nvGrpSpPr>
      <p:grpSpPr>
        <a:xfrm>
          <a:off x="0" y="0"/>
          <a:ext cx="0" cy="0"/>
          <a:chOff x="0" y="0"/>
          <a:chExt cx="0" cy="0"/>
        </a:xfrm>
      </p:grpSpPr>
      <p:sp>
        <p:nvSpPr>
          <p:cNvPr id="385" name="Google Shape;385;p7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6" name="Google Shape;386;p7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87" name="Google Shape;387;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8" name="Shape 388"/>
        <p:cNvGrpSpPr/>
        <p:nvPr/>
      </p:nvGrpSpPr>
      <p:grpSpPr>
        <a:xfrm>
          <a:off x="0" y="0"/>
          <a:ext cx="0" cy="0"/>
          <a:chOff x="0" y="0"/>
          <a:chExt cx="0" cy="0"/>
        </a:xfrm>
      </p:grpSpPr>
      <p:sp>
        <p:nvSpPr>
          <p:cNvPr id="389" name="Google Shape;389;p7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0" name="Google Shape;390;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1" name="Shape 391"/>
        <p:cNvGrpSpPr/>
        <p:nvPr/>
      </p:nvGrpSpPr>
      <p:grpSpPr>
        <a:xfrm>
          <a:off x="0" y="0"/>
          <a:ext cx="0" cy="0"/>
          <a:chOff x="0" y="0"/>
          <a:chExt cx="0" cy="0"/>
        </a:xfrm>
      </p:grpSpPr>
      <p:sp>
        <p:nvSpPr>
          <p:cNvPr id="392" name="Google Shape;392;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4" name="Google Shape;394;p7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7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96" name="Google Shape;396;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7" name="Shape 397"/>
        <p:cNvGrpSpPr/>
        <p:nvPr/>
      </p:nvGrpSpPr>
      <p:grpSpPr>
        <a:xfrm>
          <a:off x="0" y="0"/>
          <a:ext cx="0" cy="0"/>
          <a:chOff x="0" y="0"/>
          <a:chExt cx="0" cy="0"/>
        </a:xfrm>
      </p:grpSpPr>
      <p:sp>
        <p:nvSpPr>
          <p:cNvPr id="398" name="Google Shape;398;p7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99" name="Google Shape;399;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0" name="Shape 400"/>
        <p:cNvGrpSpPr/>
        <p:nvPr/>
      </p:nvGrpSpPr>
      <p:grpSpPr>
        <a:xfrm>
          <a:off x="0" y="0"/>
          <a:ext cx="0" cy="0"/>
          <a:chOff x="0" y="0"/>
          <a:chExt cx="0" cy="0"/>
        </a:xfrm>
      </p:grpSpPr>
      <p:sp>
        <p:nvSpPr>
          <p:cNvPr id="401" name="Google Shape;401;p7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2" name="Google Shape;402;p7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03" name="Google Shape;40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4" name="Shape 404"/>
        <p:cNvGrpSpPr/>
        <p:nvPr/>
      </p:nvGrpSpPr>
      <p:grpSpPr>
        <a:xfrm>
          <a:off x="0" y="0"/>
          <a:ext cx="0" cy="0"/>
          <a:chOff x="0" y="0"/>
          <a:chExt cx="0" cy="0"/>
        </a:xfrm>
      </p:grpSpPr>
      <p:sp>
        <p:nvSpPr>
          <p:cNvPr id="405" name="Google Shape;405;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06" name="Shape 406"/>
        <p:cNvGrpSpPr/>
        <p:nvPr/>
      </p:nvGrpSpPr>
      <p:grpSpPr>
        <a:xfrm>
          <a:off x="0" y="0"/>
          <a:ext cx="0" cy="0"/>
          <a:chOff x="0" y="0"/>
          <a:chExt cx="0" cy="0"/>
        </a:xfrm>
      </p:grpSpPr>
      <p:sp>
        <p:nvSpPr>
          <p:cNvPr id="407" name="Google Shape;407;p7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8" name="Google Shape;408;p7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409" name="Google Shape;409;p7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0" name="Google Shape;410;p7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1" name="Google Shape;411;p7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2" name="Google Shape;412;p7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3" name="Google Shape;413;p7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4" name="Google Shape;414;p7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15" name="Google Shape;415;p78"/>
          <p:cNvGrpSpPr/>
          <p:nvPr/>
        </p:nvGrpSpPr>
        <p:grpSpPr>
          <a:xfrm>
            <a:off x="283668" y="259895"/>
            <a:ext cx="226001" cy="222980"/>
            <a:chOff x="283668" y="251687"/>
            <a:chExt cx="226001" cy="222980"/>
          </a:xfrm>
        </p:grpSpPr>
        <p:sp>
          <p:nvSpPr>
            <p:cNvPr id="416" name="Google Shape;416;p7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7" name="Google Shape;417;p7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8" name="Google Shape;418;p7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19" name="Google Shape;419;p78"/>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420" name="Google Shape;420;p78"/>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21" name="Google Shape;421;p7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422" name="Shape 422"/>
        <p:cNvGrpSpPr/>
        <p:nvPr/>
      </p:nvGrpSpPr>
      <p:grpSpPr>
        <a:xfrm>
          <a:off x="0" y="0"/>
          <a:ext cx="0" cy="0"/>
          <a:chOff x="0" y="0"/>
          <a:chExt cx="0" cy="0"/>
        </a:xfrm>
      </p:grpSpPr>
      <p:sp>
        <p:nvSpPr>
          <p:cNvPr id="423" name="Google Shape;423;p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24" name="Google Shape;424;p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426" name="Shape 426"/>
        <p:cNvGrpSpPr/>
        <p:nvPr/>
      </p:nvGrpSpPr>
      <p:grpSpPr>
        <a:xfrm>
          <a:off x="0" y="0"/>
          <a:ext cx="0" cy="0"/>
          <a:chOff x="0" y="0"/>
          <a:chExt cx="0" cy="0"/>
        </a:xfrm>
      </p:grpSpPr>
      <p:sp>
        <p:nvSpPr>
          <p:cNvPr id="427" name="Google Shape;42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 name="Google Shape;42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9" name="Google Shape;42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rgbClr val="733572"/>
        </a:solidFill>
      </p:bgPr>
    </p:bg>
    <p:spTree>
      <p:nvGrpSpPr>
        <p:cNvPr id="430" name="Shape 430"/>
        <p:cNvGrpSpPr/>
        <p:nvPr/>
      </p:nvGrpSpPr>
      <p:grpSpPr>
        <a:xfrm>
          <a:off x="0" y="0"/>
          <a:ext cx="0" cy="0"/>
          <a:chOff x="0" y="0"/>
          <a:chExt cx="0" cy="0"/>
        </a:xfrm>
      </p:grpSpPr>
      <p:sp>
        <p:nvSpPr>
          <p:cNvPr id="431" name="Google Shape;431;p8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2" name="Google Shape;432;p8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3" name="Google Shape;433;p8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4" name="Google Shape;434;p8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35" name="Google Shape;435;p81"/>
          <p:cNvGrpSpPr/>
          <p:nvPr/>
        </p:nvGrpSpPr>
        <p:grpSpPr>
          <a:xfrm>
            <a:off x="283668" y="259895"/>
            <a:ext cx="226001" cy="222980"/>
            <a:chOff x="283668" y="251687"/>
            <a:chExt cx="226001" cy="222980"/>
          </a:xfrm>
        </p:grpSpPr>
        <p:sp>
          <p:nvSpPr>
            <p:cNvPr id="436" name="Google Shape;436;p8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7" name="Google Shape;437;p8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8" name="Google Shape;438;p8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39" name="Google Shape;439;p8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40" name="Google Shape;440;p81"/>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441" name="Google Shape;441;p81"/>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bg>
      <p:bgPr>
        <a:solidFill>
          <a:srgbClr val="733572"/>
        </a:solidFill>
      </p:bgPr>
    </p:bg>
    <p:spTree>
      <p:nvGrpSpPr>
        <p:cNvPr id="442" name="Shape 442"/>
        <p:cNvGrpSpPr/>
        <p:nvPr/>
      </p:nvGrpSpPr>
      <p:grpSpPr>
        <a:xfrm>
          <a:off x="0" y="0"/>
          <a:ext cx="0" cy="0"/>
          <a:chOff x="0" y="0"/>
          <a:chExt cx="0" cy="0"/>
        </a:xfrm>
      </p:grpSpPr>
      <p:sp>
        <p:nvSpPr>
          <p:cNvPr id="443" name="Google Shape;443;p8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4" name="Google Shape;444;p8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5" name="Google Shape;445;p8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6" name="Google Shape;446;p8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47" name="Google Shape;447;p82"/>
          <p:cNvGrpSpPr/>
          <p:nvPr/>
        </p:nvGrpSpPr>
        <p:grpSpPr>
          <a:xfrm>
            <a:off x="283668" y="259895"/>
            <a:ext cx="226001" cy="222980"/>
            <a:chOff x="283668" y="251687"/>
            <a:chExt cx="226001" cy="222980"/>
          </a:xfrm>
        </p:grpSpPr>
        <p:sp>
          <p:nvSpPr>
            <p:cNvPr id="448" name="Google Shape;448;p8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9" name="Google Shape;449;p8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50" name="Google Shape;450;p8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51" name="Google Shape;451;p82"/>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52" name="Google Shape;452;p82"/>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453" name="Google Shape;453;p82"/>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3">
    <p:bg>
      <p:bgPr>
        <a:solidFill>
          <a:srgbClr val="733572"/>
        </a:solidFill>
      </p:bgPr>
    </p:bg>
    <p:spTree>
      <p:nvGrpSpPr>
        <p:cNvPr id="454" name="Shape 454"/>
        <p:cNvGrpSpPr/>
        <p:nvPr/>
      </p:nvGrpSpPr>
      <p:grpSpPr>
        <a:xfrm>
          <a:off x="0" y="0"/>
          <a:ext cx="0" cy="0"/>
          <a:chOff x="0" y="0"/>
          <a:chExt cx="0" cy="0"/>
        </a:xfrm>
      </p:grpSpPr>
      <p:sp>
        <p:nvSpPr>
          <p:cNvPr id="455" name="Google Shape;455;p8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6" name="Google Shape;456;p8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7" name="Google Shape;457;p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8" name="Google Shape;458;p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59" name="Google Shape;459;p83"/>
          <p:cNvGrpSpPr/>
          <p:nvPr/>
        </p:nvGrpSpPr>
        <p:grpSpPr>
          <a:xfrm>
            <a:off x="283668" y="259895"/>
            <a:ext cx="226001" cy="222980"/>
            <a:chOff x="283668" y="251687"/>
            <a:chExt cx="226001" cy="222980"/>
          </a:xfrm>
        </p:grpSpPr>
        <p:sp>
          <p:nvSpPr>
            <p:cNvPr id="460" name="Google Shape;460;p8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1" name="Google Shape;461;p8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2" name="Google Shape;462;p8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63" name="Google Shape;463;p8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64" name="Google Shape;464;p8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465" name="Google Shape;465;p83"/>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4">
    <p:bg>
      <p:bgPr>
        <a:solidFill>
          <a:srgbClr val="733572"/>
        </a:solidFill>
      </p:bgPr>
    </p:bg>
    <p:spTree>
      <p:nvGrpSpPr>
        <p:cNvPr id="466" name="Shape 466"/>
        <p:cNvGrpSpPr/>
        <p:nvPr/>
      </p:nvGrpSpPr>
      <p:grpSpPr>
        <a:xfrm>
          <a:off x="0" y="0"/>
          <a:ext cx="0" cy="0"/>
          <a:chOff x="0" y="0"/>
          <a:chExt cx="0" cy="0"/>
        </a:xfrm>
      </p:grpSpPr>
      <p:sp>
        <p:nvSpPr>
          <p:cNvPr id="467" name="Google Shape;467;p8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8" name="Google Shape;468;p8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9" name="Google Shape;469;p8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0" name="Google Shape;470;p8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71" name="Google Shape;471;p84"/>
          <p:cNvGrpSpPr/>
          <p:nvPr/>
        </p:nvGrpSpPr>
        <p:grpSpPr>
          <a:xfrm>
            <a:off x="283668" y="259895"/>
            <a:ext cx="226001" cy="222980"/>
            <a:chOff x="283668" y="251687"/>
            <a:chExt cx="226001" cy="222980"/>
          </a:xfrm>
        </p:grpSpPr>
        <p:sp>
          <p:nvSpPr>
            <p:cNvPr id="472" name="Google Shape;472;p8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3" name="Google Shape;473;p8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4" name="Google Shape;474;p8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75" name="Google Shape;475;p8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76" name="Google Shape;476;p8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477" name="Google Shape;477;p84"/>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5">
    <p:bg>
      <p:bgPr>
        <a:solidFill>
          <a:srgbClr val="733572"/>
        </a:solidFill>
      </p:bgPr>
    </p:bg>
    <p:spTree>
      <p:nvGrpSpPr>
        <p:cNvPr id="478" name="Shape 478"/>
        <p:cNvGrpSpPr/>
        <p:nvPr/>
      </p:nvGrpSpPr>
      <p:grpSpPr>
        <a:xfrm>
          <a:off x="0" y="0"/>
          <a:ext cx="0" cy="0"/>
          <a:chOff x="0" y="0"/>
          <a:chExt cx="0" cy="0"/>
        </a:xfrm>
      </p:grpSpPr>
      <p:sp>
        <p:nvSpPr>
          <p:cNvPr id="479" name="Google Shape;479;p8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0" name="Google Shape;480;p8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1" name="Google Shape;481;p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2" name="Google Shape;482;p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83" name="Google Shape;483;p85"/>
          <p:cNvGrpSpPr/>
          <p:nvPr/>
        </p:nvGrpSpPr>
        <p:grpSpPr>
          <a:xfrm>
            <a:off x="283668" y="259895"/>
            <a:ext cx="226001" cy="222980"/>
            <a:chOff x="283668" y="251687"/>
            <a:chExt cx="226001" cy="222980"/>
          </a:xfrm>
        </p:grpSpPr>
        <p:sp>
          <p:nvSpPr>
            <p:cNvPr id="484" name="Google Shape;484;p8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5" name="Google Shape;485;p8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6" name="Google Shape;486;p8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87" name="Google Shape;487;p8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488" name="Google Shape;488;p8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489" name="Google Shape;489;p85"/>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TITLE_AND_TWO_COLUMNS_6">
    <p:bg>
      <p:bgPr>
        <a:solidFill>
          <a:srgbClr val="733572"/>
        </a:solidFill>
      </p:bgPr>
    </p:bg>
    <p:spTree>
      <p:nvGrpSpPr>
        <p:cNvPr id="490" name="Shape 490"/>
        <p:cNvGrpSpPr/>
        <p:nvPr/>
      </p:nvGrpSpPr>
      <p:grpSpPr>
        <a:xfrm>
          <a:off x="0" y="0"/>
          <a:ext cx="0" cy="0"/>
          <a:chOff x="0" y="0"/>
          <a:chExt cx="0" cy="0"/>
        </a:xfrm>
      </p:grpSpPr>
      <p:sp>
        <p:nvSpPr>
          <p:cNvPr id="491" name="Google Shape;491;p8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2" name="Google Shape;492;p8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3" name="Google Shape;493;p8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4" name="Google Shape;494;p8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95" name="Google Shape;495;p86"/>
          <p:cNvGrpSpPr/>
          <p:nvPr/>
        </p:nvGrpSpPr>
        <p:grpSpPr>
          <a:xfrm>
            <a:off x="283668" y="259895"/>
            <a:ext cx="226001" cy="222980"/>
            <a:chOff x="283668" y="251687"/>
            <a:chExt cx="226001" cy="222980"/>
          </a:xfrm>
        </p:grpSpPr>
        <p:sp>
          <p:nvSpPr>
            <p:cNvPr id="496" name="Google Shape;496;p8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7" name="Google Shape;497;p8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8" name="Google Shape;498;p8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499" name="Google Shape;499;p86"/>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00" name="Google Shape;500;p86"/>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501" name="Google Shape;501;p86"/>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7">
  <p:cSld name="TITLE_AND_TWO_COLUMNS_7">
    <p:bg>
      <p:bgPr>
        <a:solidFill>
          <a:srgbClr val="733572"/>
        </a:solidFill>
      </p:bgPr>
    </p:bg>
    <p:spTree>
      <p:nvGrpSpPr>
        <p:cNvPr id="502" name="Shape 502"/>
        <p:cNvGrpSpPr/>
        <p:nvPr/>
      </p:nvGrpSpPr>
      <p:grpSpPr>
        <a:xfrm>
          <a:off x="0" y="0"/>
          <a:ext cx="0" cy="0"/>
          <a:chOff x="0" y="0"/>
          <a:chExt cx="0" cy="0"/>
        </a:xfrm>
      </p:grpSpPr>
      <p:sp>
        <p:nvSpPr>
          <p:cNvPr id="503" name="Google Shape;503;p8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4" name="Google Shape;504;p8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5" name="Google Shape;505;p8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6" name="Google Shape;506;p8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07" name="Google Shape;507;p87"/>
          <p:cNvGrpSpPr/>
          <p:nvPr/>
        </p:nvGrpSpPr>
        <p:grpSpPr>
          <a:xfrm>
            <a:off x="283668" y="259895"/>
            <a:ext cx="226001" cy="222980"/>
            <a:chOff x="283668" y="251687"/>
            <a:chExt cx="226001" cy="222980"/>
          </a:xfrm>
        </p:grpSpPr>
        <p:sp>
          <p:nvSpPr>
            <p:cNvPr id="508" name="Google Shape;508;p8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09" name="Google Shape;509;p8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0" name="Google Shape;510;p8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511" name="Google Shape;511;p87"/>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512" name="Google Shape;512;p87"/>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513" name="Google Shape;513;p87"/>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22" Type="http://schemas.openxmlformats.org/officeDocument/2006/relationships/theme" Target="../theme/theme4.xml"/><Relationship Id="rId10" Type="http://schemas.openxmlformats.org/officeDocument/2006/relationships/slideLayout" Target="../slideLayouts/slideLayout23.xml"/><Relationship Id="rId21" Type="http://schemas.openxmlformats.org/officeDocument/2006/relationships/slideLayout" Target="../slideLayouts/slideLayout34.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theme" Target="../theme/theme1.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6" Type="http://schemas.openxmlformats.org/officeDocument/2006/relationships/theme" Target="../theme/theme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81.xml"/><Relationship Id="rId11" Type="http://schemas.openxmlformats.org/officeDocument/2006/relationships/slideLayout" Target="../slideLayouts/slideLayout72.xml"/><Relationship Id="rId22" Type="http://schemas.openxmlformats.org/officeDocument/2006/relationships/theme" Target="../theme/theme2.xml"/><Relationship Id="rId10" Type="http://schemas.openxmlformats.org/officeDocument/2006/relationships/slideLayout" Target="../slideLayouts/slideLayout71.xml"/><Relationship Id="rId21" Type="http://schemas.openxmlformats.org/officeDocument/2006/relationships/slideLayout" Target="../slideLayouts/slideLayout82.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5" Type="http://schemas.openxmlformats.org/officeDocument/2006/relationships/slideLayout" Target="../slideLayouts/slideLayout66.xml"/><Relationship Id="rId19" Type="http://schemas.openxmlformats.org/officeDocument/2006/relationships/slideLayout" Target="../slideLayouts/slideLayout80.xml"/><Relationship Id="rId6" Type="http://schemas.openxmlformats.org/officeDocument/2006/relationships/slideLayout" Target="../slideLayouts/slideLayout67.xml"/><Relationship Id="rId18" Type="http://schemas.openxmlformats.org/officeDocument/2006/relationships/slideLayout" Target="../slideLayouts/slideLayout79.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733572"/>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5" name="Google Shape;225;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26" name="Google Shape;22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6" name="Google Shape;286;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87" name="Google Shape;28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361" name="Shape 361"/>
        <p:cNvGrpSpPr/>
        <p:nvPr/>
      </p:nvGrpSpPr>
      <p:grpSpPr>
        <a:xfrm>
          <a:off x="0" y="0"/>
          <a:ext cx="0" cy="0"/>
          <a:chOff x="0" y="0"/>
          <a:chExt cx="0" cy="0"/>
        </a:xfrm>
      </p:grpSpPr>
      <p:sp>
        <p:nvSpPr>
          <p:cNvPr id="362" name="Google Shape;362;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3" name="Google Shape;363;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64" name="Google Shape;364;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hyperlink" Target="https://developer.android.com/reference/android/content/SharedPreferences.OnSharedPreferenceChangeListener" TargetMode="External"/><Relationship Id="rId6" Type="http://schemas.openxmlformats.org/officeDocument/2006/relationships/hyperlink" Target="https://developers.google.com/protocol-buffer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40.gif"/><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hyperlink" Target="https://developer.android.com/jetpack/androidx/releases/datastore" TargetMode="External"/><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4.png"/></Relationships>
</file>

<file path=ppt/slides/_rels/slide24.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developer.android.com/reference/kotlin/androidx/datastore/preferences/core/package-summary#booleanPreferencesKey(kotlin.String)" TargetMode="External"/><Relationship Id="rId4" Type="http://schemas.openxmlformats.org/officeDocument/2006/relationships/hyperlink" Target="https://developer.android.com/reference/kotlin/androidx/datastore/preferences/core/package-summary#doublePreferencesKey(kotlin.String)" TargetMode="External"/><Relationship Id="rId9" Type="http://schemas.openxmlformats.org/officeDocument/2006/relationships/image" Target="../media/image10.png"/><Relationship Id="rId5" Type="http://schemas.openxmlformats.org/officeDocument/2006/relationships/hyperlink" Target="https://developer.android.com/reference/kotlin/androidx/datastore/preferences/core/package-summary#floatPreferencesKey(kotlin.String)" TargetMode="External"/><Relationship Id="rId6" Type="http://schemas.openxmlformats.org/officeDocument/2006/relationships/hyperlink" Target="https://developer.android.com/reference/kotlin/androidx/datastore/preferences/core/package-summary#intPreferencesKey(kotlin.String)" TargetMode="External"/><Relationship Id="rId7" Type="http://schemas.openxmlformats.org/officeDocument/2006/relationships/hyperlink" Target="https://developer.android.com/reference/kotlin/androidx/datastore/preferences/core/package-summary#longPreferencesKey(kotlin.String)" TargetMode="External"/><Relationship Id="rId8" Type="http://schemas.openxmlformats.org/officeDocument/2006/relationships/hyperlink" Target="https://developer.android.com/reference/kotlin/androidx/datastore/preferences/core/package-summary#stringPreferencesKey(kotlin.St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49.png"/><Relationship Id="rId7"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46.png"/><Relationship Id="rId7"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63.png"/><Relationship Id="rId6"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github.com/Abikayusri/MyDataStorePractice" TargetMode="External"/><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31.png"/><Relationship Id="rId7"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hyperlink" Target="https://www.raywenderlich.com/18348259-datastore-tutorial-for-android-getting-started" TargetMode="External"/><Relationship Id="rId5" Type="http://schemas.openxmlformats.org/officeDocument/2006/relationships/hyperlink" Target="https://developer.android.com/topic/libraries/architecture/datastore" TargetMode="External"/><Relationship Id="rId6" Type="http://schemas.openxmlformats.org/officeDocument/2006/relationships/hyperlink" Target="https://medium.com/supercharges-mobile-product-guide/new-way-of-storing-data-in-android-jetpack-datastore-a1073d09393d" TargetMode="External"/><Relationship Id="rId7" Type="http://schemas.openxmlformats.org/officeDocument/2006/relationships/hyperlink" Target="https://levelup.gitconnected.com/modern-data-storage-on-android-meet-jetpack-datastore-part-1-2-9f314c994fc8" TargetMode="External"/><Relationship Id="rId8" Type="http://schemas.openxmlformats.org/officeDocument/2006/relationships/hyperlink" Target="https://proandroiddev.com/the-what-why-and-how-of-preferences-datastore-dc0dda15dfbb"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66.png"/><Relationship Id="rId5" Type="http://schemas.openxmlformats.org/officeDocument/2006/relationships/image" Target="../media/image61.png"/><Relationship Id="rId6"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517" name="Shape 517"/>
        <p:cNvGrpSpPr/>
        <p:nvPr/>
      </p:nvGrpSpPr>
      <p:grpSpPr>
        <a:xfrm>
          <a:off x="0" y="0"/>
          <a:ext cx="0" cy="0"/>
          <a:chOff x="0" y="0"/>
          <a:chExt cx="0" cy="0"/>
        </a:xfrm>
      </p:grpSpPr>
      <p:sp>
        <p:nvSpPr>
          <p:cNvPr id="518" name="Google Shape;518;p88"/>
          <p:cNvSpPr txBox="1"/>
          <p:nvPr/>
        </p:nvSpPr>
        <p:spPr>
          <a:xfrm>
            <a:off x="2463075" y="2507550"/>
            <a:ext cx="5869200" cy="1009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700">
                <a:solidFill>
                  <a:srgbClr val="FFFFFF"/>
                </a:solidFill>
                <a:latin typeface="Montserrat"/>
                <a:ea typeface="Montserrat"/>
                <a:cs typeface="Montserrat"/>
                <a:sym typeface="Montserrat"/>
              </a:rPr>
              <a:t>DataStore</a:t>
            </a:r>
            <a:endParaRPr b="1" sz="2700">
              <a:solidFill>
                <a:srgbClr val="FFFFFF"/>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Gold</a:t>
            </a:r>
            <a:r>
              <a:rPr lang="en">
                <a:solidFill>
                  <a:schemeClr val="lt1"/>
                </a:solidFill>
                <a:latin typeface="Montserrat"/>
                <a:ea typeface="Montserrat"/>
                <a:cs typeface="Montserrat"/>
                <a:sym typeface="Montserrat"/>
              </a:rPr>
              <a:t>- Chapter 6 - Topic 3</a:t>
            </a:r>
            <a:endParaRPr b="1">
              <a:solidFill>
                <a:srgbClr val="FFFFFF"/>
              </a:solidFill>
              <a:latin typeface="Montserrat"/>
              <a:ea typeface="Montserrat"/>
              <a:cs typeface="Montserrat"/>
              <a:sym typeface="Montserrat"/>
            </a:endParaRPr>
          </a:p>
        </p:txBody>
      </p:sp>
      <p:cxnSp>
        <p:nvCxnSpPr>
          <p:cNvPr id="519" name="Google Shape;519;p88"/>
          <p:cNvCxnSpPr/>
          <p:nvPr/>
        </p:nvCxnSpPr>
        <p:spPr>
          <a:xfrm>
            <a:off x="705500" y="3618050"/>
            <a:ext cx="7697700" cy="0"/>
          </a:xfrm>
          <a:prstGeom prst="straightConnector1">
            <a:avLst/>
          </a:prstGeom>
          <a:noFill/>
          <a:ln cap="flat" cmpd="sng" w="9525">
            <a:solidFill>
              <a:srgbClr val="FFFFFF"/>
            </a:solidFill>
            <a:prstDash val="solid"/>
            <a:round/>
            <a:headEnd len="med" w="med" type="none"/>
            <a:tailEnd len="med" w="med" type="none"/>
          </a:ln>
        </p:spPr>
      </p:cxnSp>
      <p:pic>
        <p:nvPicPr>
          <p:cNvPr id="520" name="Google Shape;520;p88"/>
          <p:cNvPicPr preferRelativeResize="0"/>
          <p:nvPr/>
        </p:nvPicPr>
        <p:blipFill rotWithShape="1">
          <a:blip r:embed="rId3">
            <a:alphaModFix/>
          </a:blip>
          <a:srcRect b="0" l="0" r="0" t="0"/>
          <a:stretch/>
        </p:blipFill>
        <p:spPr>
          <a:xfrm>
            <a:off x="1057400" y="1853225"/>
            <a:ext cx="1289550" cy="15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6" name="Shape 676"/>
        <p:cNvGrpSpPr/>
        <p:nvPr/>
      </p:nvGrpSpPr>
      <p:grpSpPr>
        <a:xfrm>
          <a:off x="0" y="0"/>
          <a:ext cx="0" cy="0"/>
          <a:chOff x="0" y="0"/>
          <a:chExt cx="0" cy="0"/>
        </a:xfrm>
      </p:grpSpPr>
      <p:sp>
        <p:nvSpPr>
          <p:cNvPr id="677" name="Google Shape;677;p97"/>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saja </a:t>
            </a:r>
            <a:r>
              <a:rPr b="1" lang="en" sz="1600">
                <a:solidFill>
                  <a:schemeClr val="accent6"/>
                </a:solidFill>
                <a:latin typeface="Montserrat"/>
                <a:ea typeface="Montserrat"/>
                <a:cs typeface="Montserrat"/>
                <a:sym typeface="Montserrat"/>
              </a:rPr>
              <a:t>Tipe DataStore?</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Jetpack menyediakan dua tipe untuk mengimplementasi DataStore, yaitu:</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Preferences DataStore</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Proto DataStore</a:t>
            </a:r>
            <a:endParaRPr sz="1000">
              <a:solidFill>
                <a:srgbClr val="F2AB2F"/>
              </a:solidFill>
              <a:latin typeface="Montserrat"/>
              <a:ea typeface="Montserrat"/>
              <a:cs typeface="Montserrat"/>
              <a:sym typeface="Montserrat"/>
            </a:endParaRPr>
          </a:p>
        </p:txBody>
      </p:sp>
      <p:sp>
        <p:nvSpPr>
          <p:cNvPr id="678" name="Google Shape;678;p97"/>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9" name="Google Shape;679;p9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680" name="Google Shape;680;p9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1" name="Google Shape;681;p9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2" name="Google Shape;682;p9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683" name="Google Shape;683;p97"/>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684" name="Google Shape;684;p9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5" name="Google Shape;685;p9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6" name="Google Shape;686;p9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7" name="Google Shape;687;p9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8" name="Google Shape;688;p9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89" name="Google Shape;689;p97"/>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90" name="Google Shape;690;p9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1" name="Google Shape;691;p9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grpSp>
        <p:nvGrpSpPr>
          <p:cNvPr id="692" name="Google Shape;692;p97"/>
          <p:cNvGrpSpPr/>
          <p:nvPr/>
        </p:nvGrpSpPr>
        <p:grpSpPr>
          <a:xfrm>
            <a:off x="4780038" y="1213346"/>
            <a:ext cx="3755924" cy="3434852"/>
            <a:chOff x="4780038" y="1365746"/>
            <a:chExt cx="3755924" cy="3434852"/>
          </a:xfrm>
        </p:grpSpPr>
        <p:pic>
          <p:nvPicPr>
            <p:cNvPr id="693" name="Google Shape;693;p97"/>
            <p:cNvPicPr preferRelativeResize="0"/>
            <p:nvPr/>
          </p:nvPicPr>
          <p:blipFill>
            <a:blip r:embed="rId5">
              <a:alphaModFix/>
            </a:blip>
            <a:stretch>
              <a:fillRect/>
            </a:stretch>
          </p:blipFill>
          <p:spPr>
            <a:xfrm>
              <a:off x="4780038" y="1365746"/>
              <a:ext cx="3755924" cy="3434852"/>
            </a:xfrm>
            <a:prstGeom prst="rect">
              <a:avLst/>
            </a:prstGeom>
            <a:noFill/>
            <a:ln>
              <a:noFill/>
            </a:ln>
          </p:spPr>
        </p:pic>
        <p:sp>
          <p:nvSpPr>
            <p:cNvPr id="694" name="Google Shape;694;p97"/>
            <p:cNvSpPr txBox="1"/>
            <p:nvPr/>
          </p:nvSpPr>
          <p:spPr>
            <a:xfrm>
              <a:off x="6331550" y="1784850"/>
              <a:ext cx="220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800">
                  <a:solidFill>
                    <a:srgbClr val="FF9900"/>
                  </a:solidFill>
                  <a:latin typeface="Montserrat ExtraBold"/>
                  <a:ea typeface="Montserrat ExtraBold"/>
                  <a:cs typeface="Montserrat ExtraBold"/>
                  <a:sym typeface="Montserrat ExtraBold"/>
                </a:rPr>
                <a:t>2 Tipe</a:t>
              </a:r>
              <a:endParaRPr sz="4800">
                <a:solidFill>
                  <a:srgbClr val="FF9900"/>
                </a:solidFill>
                <a:latin typeface="Montserrat ExtraBold"/>
                <a:ea typeface="Montserrat ExtraBold"/>
                <a:cs typeface="Montserrat ExtraBold"/>
                <a:sym typeface="Montserrat ExtraBold"/>
              </a:endParaRPr>
            </a:p>
          </p:txBody>
        </p:sp>
        <p:sp>
          <p:nvSpPr>
            <p:cNvPr id="695" name="Google Shape;695;p97"/>
            <p:cNvSpPr/>
            <p:nvPr/>
          </p:nvSpPr>
          <p:spPr>
            <a:xfrm>
              <a:off x="6247875" y="2822625"/>
              <a:ext cx="1750200" cy="36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7"/>
            <p:cNvSpPr txBox="1"/>
            <p:nvPr/>
          </p:nvSpPr>
          <p:spPr>
            <a:xfrm>
              <a:off x="6331550" y="2479650"/>
              <a:ext cx="220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FF9900"/>
                  </a:solidFill>
                  <a:latin typeface="Montserrat ExtraBold"/>
                  <a:ea typeface="Montserrat ExtraBold"/>
                  <a:cs typeface="Montserrat ExtraBold"/>
                  <a:sym typeface="Montserrat ExtraBold"/>
                </a:rPr>
                <a:t>DataStore</a:t>
              </a:r>
              <a:endParaRPr sz="2800">
                <a:solidFill>
                  <a:srgbClr val="FF9900"/>
                </a:solidFill>
                <a:latin typeface="Montserrat ExtraBold"/>
                <a:ea typeface="Montserrat ExtraBold"/>
                <a:cs typeface="Montserrat ExtraBold"/>
                <a:sym typeface="Montserrat ExtraBol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0" name="Shape 700"/>
        <p:cNvGrpSpPr/>
        <p:nvPr/>
      </p:nvGrpSpPr>
      <p:grpSpPr>
        <a:xfrm>
          <a:off x="0" y="0"/>
          <a:ext cx="0" cy="0"/>
          <a:chOff x="0" y="0"/>
          <a:chExt cx="0" cy="0"/>
        </a:xfrm>
      </p:grpSpPr>
      <p:sp>
        <p:nvSpPr>
          <p:cNvPr id="701" name="Google Shape;701;p98"/>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1. </a:t>
            </a:r>
            <a:r>
              <a:rPr b="1" lang="en" sz="1200">
                <a:solidFill>
                  <a:schemeClr val="accent1"/>
                </a:solidFill>
                <a:latin typeface="Montserrat"/>
                <a:ea typeface="Montserrat"/>
                <a:cs typeface="Montserrat"/>
                <a:sym typeface="Montserrat"/>
              </a:rPr>
              <a:t>Preferences DataStore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Tipe datastore ini menyimpan dan mengakses data menggunakan</a:t>
            </a:r>
            <a:r>
              <a:rPr b="1" lang="en" sz="1000">
                <a:solidFill>
                  <a:schemeClr val="dk1"/>
                </a:solidFill>
                <a:latin typeface="Montserrat"/>
                <a:ea typeface="Montserrat"/>
                <a:cs typeface="Montserrat"/>
                <a:sym typeface="Montserrat"/>
              </a:rPr>
              <a:t> kata kunci (keys)</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Ketika mengimplementasikan ‘Preferences DataStore’ ke dalam sebuah project, kita</a:t>
            </a:r>
            <a:r>
              <a:rPr b="1" lang="en" sz="1000">
                <a:solidFill>
                  <a:schemeClr val="dk1"/>
                </a:solidFill>
                <a:latin typeface="Montserrat"/>
                <a:ea typeface="Montserrat"/>
                <a:cs typeface="Montserrat"/>
                <a:sym typeface="Montserrat"/>
              </a:rPr>
              <a:t> nggak perlu menentukan skema terlebih dahulu</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Tetapi, efeknya Preferences DataStore tidak memberikan “type safety”. </a:t>
            </a:r>
            <a:endParaRPr b="1" sz="1200">
              <a:solidFill>
                <a:schemeClr val="accent1"/>
              </a:solidFill>
              <a:latin typeface="Montserrat"/>
              <a:ea typeface="Montserrat"/>
              <a:cs typeface="Montserrat"/>
              <a:sym typeface="Montserrat"/>
            </a:endParaRPr>
          </a:p>
        </p:txBody>
      </p:sp>
      <p:sp>
        <p:nvSpPr>
          <p:cNvPr id="702" name="Google Shape;702;p9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3" name="Google Shape;703;p9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04" name="Google Shape;704;p9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5" name="Google Shape;705;p9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6" name="Google Shape;706;p9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707" name="Google Shape;707;p98"/>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708" name="Google Shape;708;p9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9" name="Google Shape;709;p9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0" name="Google Shape;710;p9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1" name="Google Shape;711;p9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2" name="Google Shape;712;p9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13" name="Google Shape;713;p9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14" name="Google Shape;714;p9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5" name="Google Shape;715;p9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grpSp>
        <p:nvGrpSpPr>
          <p:cNvPr id="716" name="Google Shape;716;p98"/>
          <p:cNvGrpSpPr/>
          <p:nvPr/>
        </p:nvGrpSpPr>
        <p:grpSpPr>
          <a:xfrm>
            <a:off x="5008625" y="1104900"/>
            <a:ext cx="3191564" cy="3655858"/>
            <a:chOff x="5008625" y="1104900"/>
            <a:chExt cx="3191564" cy="3655858"/>
          </a:xfrm>
        </p:grpSpPr>
        <p:pic>
          <p:nvPicPr>
            <p:cNvPr id="717" name="Google Shape;717;p98"/>
            <p:cNvPicPr preferRelativeResize="0"/>
            <p:nvPr/>
          </p:nvPicPr>
          <p:blipFill>
            <a:blip r:embed="rId5">
              <a:alphaModFix/>
            </a:blip>
            <a:stretch>
              <a:fillRect/>
            </a:stretch>
          </p:blipFill>
          <p:spPr>
            <a:xfrm>
              <a:off x="5008625" y="1104900"/>
              <a:ext cx="2493400" cy="3655858"/>
            </a:xfrm>
            <a:prstGeom prst="rect">
              <a:avLst/>
            </a:prstGeom>
            <a:noFill/>
            <a:ln>
              <a:noFill/>
            </a:ln>
          </p:spPr>
        </p:pic>
        <p:pic>
          <p:nvPicPr>
            <p:cNvPr id="718" name="Google Shape;718;p98"/>
            <p:cNvPicPr preferRelativeResize="0"/>
            <p:nvPr/>
          </p:nvPicPr>
          <p:blipFill rotWithShape="1">
            <a:blip r:embed="rId6">
              <a:alphaModFix/>
            </a:blip>
            <a:srcRect b="22504" l="30344" r="37493" t="45415"/>
            <a:stretch/>
          </p:blipFill>
          <p:spPr>
            <a:xfrm rot="1700097">
              <a:off x="6866900" y="1421574"/>
              <a:ext cx="1282920" cy="536099"/>
            </a:xfrm>
            <a:prstGeom prst="rect">
              <a:avLst/>
            </a:prstGeom>
            <a:noFill/>
            <a:ln>
              <a:noFill/>
            </a:ln>
          </p:spPr>
        </p:pic>
      </p:grpSp>
      <p:pic>
        <p:nvPicPr>
          <p:cNvPr id="719" name="Google Shape;719;p98"/>
          <p:cNvPicPr preferRelativeResize="0"/>
          <p:nvPr/>
        </p:nvPicPr>
        <p:blipFill rotWithShape="1">
          <a:blip r:embed="rId7">
            <a:alphaModFix/>
          </a:blip>
          <a:srcRect b="36730" l="0" r="82223" t="24441"/>
          <a:stretch/>
        </p:blipFill>
        <p:spPr>
          <a:xfrm>
            <a:off x="7199000" y="3224650"/>
            <a:ext cx="1200323" cy="1688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3" name="Shape 723"/>
        <p:cNvGrpSpPr/>
        <p:nvPr/>
      </p:nvGrpSpPr>
      <p:grpSpPr>
        <a:xfrm>
          <a:off x="0" y="0"/>
          <a:ext cx="0" cy="0"/>
          <a:chOff x="0" y="0"/>
          <a:chExt cx="0" cy="0"/>
        </a:xfrm>
      </p:grpSpPr>
      <p:sp>
        <p:nvSpPr>
          <p:cNvPr id="724" name="Google Shape;724;p99"/>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2</a:t>
            </a:r>
            <a:r>
              <a:rPr b="1" lang="en" sz="1200">
                <a:solidFill>
                  <a:schemeClr val="accent1"/>
                </a:solidFill>
                <a:latin typeface="Montserrat"/>
                <a:ea typeface="Montserrat"/>
                <a:cs typeface="Montserrat"/>
                <a:sym typeface="Montserrat"/>
              </a:rPr>
              <a:t>. </a:t>
            </a:r>
            <a:r>
              <a:rPr b="1" lang="en" sz="1200">
                <a:solidFill>
                  <a:schemeClr val="accent1"/>
                </a:solidFill>
                <a:latin typeface="Montserrat"/>
                <a:ea typeface="Montserrat"/>
                <a:cs typeface="Montserrat"/>
                <a:sym typeface="Montserrat"/>
              </a:rPr>
              <a:t>Proto DataStore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Tipe datastore ini menyimpan data sebagai instance dari </a:t>
            </a:r>
            <a:r>
              <a:rPr b="1" lang="en" sz="1000">
                <a:solidFill>
                  <a:schemeClr val="dk1"/>
                </a:solidFill>
                <a:latin typeface="Montserrat"/>
                <a:ea typeface="Montserrat"/>
                <a:cs typeface="Montserrat"/>
                <a:sym typeface="Montserrat"/>
              </a:rPr>
              <a:t>tipe data yang khusus</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Ketika mengimplementasi Proto DataStore ke dalam sebuah project, berkebalikan dengan ‘Preferences DataStore’, kita harus </a:t>
            </a:r>
            <a:r>
              <a:rPr b="1" lang="en" sz="1000">
                <a:solidFill>
                  <a:schemeClr val="dk1"/>
                </a:solidFill>
                <a:latin typeface="Montserrat"/>
                <a:ea typeface="Montserrat"/>
                <a:cs typeface="Montserrat"/>
                <a:sym typeface="Montserrat"/>
              </a:rPr>
              <a:t>menentukan skemanya terlebih dahulu menggunakan protocol buffer</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Tetapi efeknya Proto DataStore akan menyediakan type safety.</a:t>
            </a:r>
            <a:endParaRPr sz="1000">
              <a:solidFill>
                <a:schemeClr val="dk1"/>
              </a:solidFill>
              <a:latin typeface="Montserrat"/>
              <a:ea typeface="Montserrat"/>
              <a:cs typeface="Montserrat"/>
              <a:sym typeface="Montserrat"/>
            </a:endParaRPr>
          </a:p>
        </p:txBody>
      </p:sp>
      <p:sp>
        <p:nvSpPr>
          <p:cNvPr id="725" name="Google Shape;725;p9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6" name="Google Shape;726;p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27" name="Google Shape;727;p9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8" name="Google Shape;728;p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9" name="Google Shape;729;p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730" name="Google Shape;730;p99"/>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731" name="Google Shape;731;p9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2" name="Google Shape;732;p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3" name="Google Shape;733;p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4" name="Google Shape;734;p9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5" name="Google Shape;735;p9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6" name="Google Shape;736;p9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37" name="Google Shape;737;p9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8" name="Google Shape;738;p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739" name="Google Shape;739;p99"/>
          <p:cNvPicPr preferRelativeResize="0"/>
          <p:nvPr/>
        </p:nvPicPr>
        <p:blipFill>
          <a:blip r:embed="rId5">
            <a:alphaModFix/>
          </a:blip>
          <a:stretch>
            <a:fillRect/>
          </a:stretch>
        </p:blipFill>
        <p:spPr>
          <a:xfrm>
            <a:off x="4780025" y="1506835"/>
            <a:ext cx="3755924" cy="27820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3" name="Shape 743"/>
        <p:cNvGrpSpPr/>
        <p:nvPr/>
      </p:nvGrpSpPr>
      <p:grpSpPr>
        <a:xfrm>
          <a:off x="0" y="0"/>
          <a:ext cx="0" cy="0"/>
          <a:chOff x="0" y="0"/>
          <a:chExt cx="0" cy="0"/>
        </a:xfrm>
      </p:grpSpPr>
      <p:sp>
        <p:nvSpPr>
          <p:cNvPr id="744" name="Google Shape;744;p100"/>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Kenapa harus</a:t>
            </a:r>
            <a:r>
              <a:rPr b="1" lang="en" sz="1600">
                <a:solidFill>
                  <a:schemeClr val="accent6"/>
                </a:solidFill>
                <a:latin typeface="Montserrat"/>
                <a:ea typeface="Montserrat"/>
                <a:cs typeface="Montserrat"/>
                <a:sym typeface="Montserrat"/>
              </a:rPr>
              <a:t> DataStore?</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Sebagai developer, kita udah mengetahui bagaimana cara menyimpan data yang berukuran kecil pada device kita dengan menggunakan SharedPreferences.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Kabar terbarunya, Google saat ini menyarankan untuk bermigrasi dari SharedPreferences ke DataStore.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Google aja udah rekomendasi berarti ada alesannya dong. Abis ini kita coba cari tahu keunggulan Datastore dengan melihat perbandingan doi dan SharedPreferences. </a:t>
            </a:r>
            <a:endParaRPr sz="1000">
              <a:solidFill>
                <a:schemeClr val="dk1"/>
              </a:solidFill>
              <a:latin typeface="Montserrat"/>
              <a:ea typeface="Montserrat"/>
              <a:cs typeface="Montserrat"/>
              <a:sym typeface="Montserrat"/>
            </a:endParaRPr>
          </a:p>
        </p:txBody>
      </p:sp>
      <p:sp>
        <p:nvSpPr>
          <p:cNvPr id="745" name="Google Shape;745;p100"/>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6" name="Google Shape;746;p1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47" name="Google Shape;747;p10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8" name="Google Shape;748;p1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9" name="Google Shape;749;p1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750" name="Google Shape;750;p100"/>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751" name="Google Shape;751;p10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2" name="Google Shape;752;p1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3" name="Google Shape;753;p1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4" name="Google Shape;754;p10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5" name="Google Shape;755;p10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56" name="Google Shape;756;p100"/>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57" name="Google Shape;757;p10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8" name="Google Shape;758;p1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759" name="Google Shape;759;p100"/>
          <p:cNvPicPr preferRelativeResize="0"/>
          <p:nvPr/>
        </p:nvPicPr>
        <p:blipFill>
          <a:blip r:embed="rId5">
            <a:alphaModFix/>
          </a:blip>
          <a:stretch>
            <a:fillRect/>
          </a:stretch>
        </p:blipFill>
        <p:spPr>
          <a:xfrm>
            <a:off x="4856225" y="1320304"/>
            <a:ext cx="3611874" cy="3203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3" name="Shape 763"/>
        <p:cNvGrpSpPr/>
        <p:nvPr/>
      </p:nvGrpSpPr>
      <p:grpSpPr>
        <a:xfrm>
          <a:off x="0" y="0"/>
          <a:ext cx="0" cy="0"/>
          <a:chOff x="0" y="0"/>
          <a:chExt cx="0" cy="0"/>
        </a:xfrm>
      </p:grpSpPr>
      <p:sp>
        <p:nvSpPr>
          <p:cNvPr id="764" name="Google Shape;764;p101"/>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5" name="Google Shape;765;p10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66" name="Google Shape;766;p10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7" name="Google Shape;767;p1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8" name="Google Shape;768;p1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769" name="Google Shape;769;p101"/>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770" name="Google Shape;770;p10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1" name="Google Shape;771;p1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2" name="Google Shape;772;p1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3" name="Google Shape;773;p10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4" name="Google Shape;774;p10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75" name="Google Shape;775;p101"/>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76" name="Google Shape;776;p10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7" name="Google Shape;777;p10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graphicFrame>
        <p:nvGraphicFramePr>
          <p:cNvPr id="778" name="Google Shape;778;p101"/>
          <p:cNvGraphicFramePr/>
          <p:nvPr/>
        </p:nvGraphicFramePr>
        <p:xfrm>
          <a:off x="507513" y="1323975"/>
          <a:ext cx="3000000" cy="3000000"/>
        </p:xfrm>
        <a:graphic>
          <a:graphicData uri="http://schemas.openxmlformats.org/drawingml/2006/table">
            <a:tbl>
              <a:tblPr>
                <a:solidFill>
                  <a:srgbClr val="FFFFFF"/>
                </a:solidFill>
                <a:tableStyleId>{32E5FBD4-F345-4624-9486-E2313999A77C}</a:tableStyleId>
              </a:tblPr>
              <a:tblGrid>
                <a:gridCol w="1833925"/>
                <a:gridCol w="1867100"/>
                <a:gridCol w="2081600"/>
                <a:gridCol w="2346350"/>
              </a:tblGrid>
              <a:tr h="300975">
                <a:tc>
                  <a:txBody>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Feature</a:t>
                      </a:r>
                      <a:endParaRPr b="1" sz="900">
                        <a:solidFill>
                          <a:schemeClr val="lt1"/>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A667A5"/>
                    </a:solidFill>
                  </a:tcPr>
                </a:tc>
                <a:tc>
                  <a:txBody>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SharedPreferences</a:t>
                      </a:r>
                      <a:endParaRPr b="1" sz="900">
                        <a:solidFill>
                          <a:schemeClr val="lt1"/>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A667A5"/>
                    </a:solidFill>
                  </a:tcPr>
                </a:tc>
                <a:tc>
                  <a:txBody>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PreferencesDataStore</a:t>
                      </a:r>
                      <a:endParaRPr b="1" sz="900">
                        <a:solidFill>
                          <a:schemeClr val="lt1"/>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A667A5"/>
                    </a:solidFill>
                  </a:tcPr>
                </a:tc>
                <a:tc>
                  <a:txBody>
                    <a:bodyPr/>
                    <a:lstStyle/>
                    <a:p>
                      <a:pPr indent="0" lvl="0" marL="0" rtl="0" algn="l">
                        <a:lnSpc>
                          <a:spcPct val="115000"/>
                        </a:lnSpc>
                        <a:spcBef>
                          <a:spcPts val="0"/>
                        </a:spcBef>
                        <a:spcAft>
                          <a:spcPts val="0"/>
                        </a:spcAft>
                        <a:buNone/>
                      </a:pPr>
                      <a:r>
                        <a:rPr b="1" lang="en" sz="900">
                          <a:solidFill>
                            <a:schemeClr val="lt1"/>
                          </a:solidFill>
                          <a:latin typeface="Roboto"/>
                          <a:ea typeface="Roboto"/>
                          <a:cs typeface="Roboto"/>
                          <a:sym typeface="Roboto"/>
                        </a:rPr>
                        <a:t>ProtoDataStore</a:t>
                      </a:r>
                      <a:endParaRPr b="1" sz="900">
                        <a:solidFill>
                          <a:schemeClr val="lt1"/>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A667A5"/>
                    </a:solidFill>
                  </a:tcPr>
                </a:tc>
              </a:tr>
              <a:tr h="45602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Async API</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(only for reading changed values, via </a:t>
                      </a:r>
                      <a:r>
                        <a:rPr lang="en" sz="900" u="sng">
                          <a:solidFill>
                            <a:srgbClr val="1A73E8"/>
                          </a:solidFill>
                          <a:latin typeface="Roboto"/>
                          <a:ea typeface="Roboto"/>
                          <a:cs typeface="Roboto"/>
                          <a:sym typeface="Roboto"/>
                          <a:hlinkClick r:id="rId5">
                            <a:extLst>
                              <a:ext uri="{A12FA001-AC4F-418D-AE19-62706E023703}">
                                <ahyp:hlinkClr val="tx"/>
                              </a:ext>
                            </a:extLst>
                          </a:hlinkClick>
                        </a:rPr>
                        <a:t>listener</a:t>
                      </a: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(via Flow and RxJava 2 &amp; 3 Flowable)</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(via Flow and RxJava 2 &amp; 3 Flowable)</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5602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Synchronous API</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(but not safe to call on UI thread)</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5602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Safe to call on UI thread</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(work is moved to </a:t>
                      </a:r>
                      <a:r>
                        <a:rPr b="1" lang="en" sz="900">
                          <a:solidFill>
                            <a:srgbClr val="5C5C5C"/>
                          </a:solidFill>
                          <a:latin typeface="Roboto"/>
                          <a:ea typeface="Roboto"/>
                          <a:cs typeface="Roboto"/>
                          <a:sym typeface="Roboto"/>
                        </a:rPr>
                        <a:t>Dispatchers.IO</a:t>
                      </a:r>
                      <a:r>
                        <a:rPr lang="en" sz="900">
                          <a:solidFill>
                            <a:srgbClr val="5C5C5C"/>
                          </a:solidFill>
                          <a:latin typeface="Roboto"/>
                          <a:ea typeface="Roboto"/>
                          <a:cs typeface="Roboto"/>
                          <a:sym typeface="Roboto"/>
                        </a:rPr>
                        <a:t> under the hood)</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(work is moved to </a:t>
                      </a:r>
                      <a:r>
                        <a:rPr b="1" lang="en" sz="900">
                          <a:solidFill>
                            <a:srgbClr val="5C5C5C"/>
                          </a:solidFill>
                          <a:latin typeface="Roboto"/>
                          <a:ea typeface="Roboto"/>
                          <a:cs typeface="Roboto"/>
                          <a:sym typeface="Roboto"/>
                        </a:rPr>
                        <a:t>Dispatchers.IO</a:t>
                      </a:r>
                      <a:r>
                        <a:rPr lang="en" sz="900">
                          <a:solidFill>
                            <a:srgbClr val="5C5C5C"/>
                          </a:solidFill>
                          <a:latin typeface="Roboto"/>
                          <a:ea typeface="Roboto"/>
                          <a:cs typeface="Roboto"/>
                          <a:sym typeface="Roboto"/>
                        </a:rPr>
                        <a:t> under the hood)</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0097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Can signal errors</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12050">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Safe from runtime exceptions</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5602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Has a transactional API with strong consistency guarantees</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0097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Handles data migration</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00975">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Type safety</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a:t>
                      </a:r>
                      <a:endParaRPr sz="900">
                        <a:solidFill>
                          <a:srgbClr val="5C5C5C"/>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5C5C5C"/>
                          </a:solidFill>
                          <a:latin typeface="Roboto"/>
                          <a:ea typeface="Roboto"/>
                          <a:cs typeface="Roboto"/>
                          <a:sym typeface="Roboto"/>
                        </a:rPr>
                        <a:t>✅ with </a:t>
                      </a:r>
                      <a:r>
                        <a:rPr lang="en" sz="900" u="sng">
                          <a:solidFill>
                            <a:srgbClr val="1A73E8"/>
                          </a:solidFill>
                          <a:latin typeface="Roboto"/>
                          <a:ea typeface="Roboto"/>
                          <a:cs typeface="Roboto"/>
                          <a:sym typeface="Roboto"/>
                          <a:hlinkClick r:id="rId6">
                            <a:extLst>
                              <a:ext uri="{A12FA001-AC4F-418D-AE19-62706E023703}">
                                <ahyp:hlinkClr val="tx"/>
                              </a:ext>
                            </a:extLst>
                          </a:hlinkClick>
                        </a:rPr>
                        <a:t>Protocol Buffers</a:t>
                      </a:r>
                      <a:endParaRPr sz="900" u="sng">
                        <a:solidFill>
                          <a:srgbClr val="1A73E8"/>
                        </a:solidFill>
                        <a:latin typeface="Roboto"/>
                        <a:ea typeface="Roboto"/>
                        <a:cs typeface="Roboto"/>
                        <a:sym typeface="Roboto"/>
                      </a:endParaRPr>
                    </a:p>
                  </a:txBody>
                  <a:tcPr marT="76200" marB="76200" marR="76200" marL="76200">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779" name="Google Shape;779;p101"/>
          <p:cNvSpPr txBox="1"/>
          <p:nvPr/>
        </p:nvSpPr>
        <p:spPr>
          <a:xfrm>
            <a:off x="487625" y="914400"/>
            <a:ext cx="8129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1000">
                <a:solidFill>
                  <a:schemeClr val="dk1"/>
                </a:solidFill>
                <a:latin typeface="Montserrat"/>
                <a:ea typeface="Montserrat"/>
                <a:cs typeface="Montserrat"/>
                <a:sym typeface="Montserrat"/>
              </a:rPr>
              <a:t>Nah, dibawah ini nih bisa dilihat apa yang nggak dimiliki oleh SharedPreferences tapi ada di DataStore👇🏼</a:t>
            </a:r>
            <a:endParaRPr sz="10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3" name="Shape 783"/>
        <p:cNvGrpSpPr/>
        <p:nvPr/>
      </p:nvGrpSpPr>
      <p:grpSpPr>
        <a:xfrm>
          <a:off x="0" y="0"/>
          <a:ext cx="0" cy="0"/>
          <a:chOff x="0" y="0"/>
          <a:chExt cx="0" cy="0"/>
        </a:xfrm>
      </p:grpSpPr>
      <p:sp>
        <p:nvSpPr>
          <p:cNvPr id="784" name="Google Shape;784;p102"/>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Biar makin kebayang kita coba rangkum ya hasil dari tabel tadi:</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SharedPreferences dan DataStore </a:t>
            </a:r>
            <a:r>
              <a:rPr b="1" lang="en" sz="1000">
                <a:solidFill>
                  <a:schemeClr val="dk1"/>
                </a:solidFill>
                <a:latin typeface="Montserrat"/>
                <a:ea typeface="Montserrat"/>
                <a:cs typeface="Montserrat"/>
                <a:sym typeface="Montserrat"/>
              </a:rPr>
              <a:t>menyediakan Async API</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SharedPreferences menyediakan API Synchronous tetapi tidak aman untuk dipanggil di dalam UI thread.</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Di sisi lain DataStore aman untuk dipanggil di UI thread.</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Pada function apply() di SharedPreferences, akan memblokir function fsync() ketika dipanggil di UI thread. fsync() yang tertunda dipicu setiap kali services dimulai atau dihentikan, dan setiap kali activity dimulai atau dihentikan. (Cont.)</a:t>
            </a:r>
            <a:endParaRPr b="1" sz="1000">
              <a:solidFill>
                <a:schemeClr val="dk1"/>
              </a:solidFill>
              <a:latin typeface="Montserrat"/>
              <a:ea typeface="Montserrat"/>
              <a:cs typeface="Montserrat"/>
              <a:sym typeface="Montserrat"/>
            </a:endParaRPr>
          </a:p>
        </p:txBody>
      </p:sp>
      <p:sp>
        <p:nvSpPr>
          <p:cNvPr id="785" name="Google Shape;785;p102"/>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6" name="Google Shape;786;p10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787" name="Google Shape;787;p10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8" name="Google Shape;788;p10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9" name="Google Shape;789;p10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790" name="Google Shape;790;p102"/>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791" name="Google Shape;791;p10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2" name="Google Shape;792;p10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3" name="Google Shape;793;p10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4" name="Google Shape;794;p10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5" name="Google Shape;795;p10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96" name="Google Shape;796;p10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797" name="Google Shape;797;p10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8" name="Google Shape;798;p10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799" name="Google Shape;799;p102"/>
          <p:cNvPicPr preferRelativeResize="0"/>
          <p:nvPr/>
        </p:nvPicPr>
        <p:blipFill>
          <a:blip r:embed="rId5">
            <a:alphaModFix/>
          </a:blip>
          <a:stretch>
            <a:fillRect/>
          </a:stretch>
        </p:blipFill>
        <p:spPr>
          <a:xfrm>
            <a:off x="5156251" y="1181100"/>
            <a:ext cx="3455902" cy="36463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3" name="Shape 803"/>
        <p:cNvGrpSpPr/>
        <p:nvPr/>
      </p:nvGrpSpPr>
      <p:grpSpPr>
        <a:xfrm>
          <a:off x="0" y="0"/>
          <a:ext cx="0" cy="0"/>
          <a:chOff x="0" y="0"/>
          <a:chExt cx="0" cy="0"/>
        </a:xfrm>
      </p:grpSpPr>
      <p:sp>
        <p:nvSpPr>
          <p:cNvPr id="804" name="Google Shape;804;p103"/>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SharedPreferences menampilkan error sebagai runtime exceptions.</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Dalam kedua implementasi, DataStore menyimpan preferensi di dalam file dan melakukan semua operasi data pada thread </a:t>
            </a:r>
            <a:r>
              <a:rPr b="1" lang="en" sz="1000">
                <a:solidFill>
                  <a:schemeClr val="dk1"/>
                </a:solidFill>
                <a:latin typeface="Montserrat"/>
                <a:ea typeface="Montserrat"/>
                <a:cs typeface="Montserrat"/>
                <a:sym typeface="Montserrat"/>
              </a:rPr>
              <a:t>Dispatchers.IO.</a:t>
            </a:r>
            <a:endParaRPr b="1" sz="1000">
              <a:solidFill>
                <a:schemeClr val="dk1"/>
              </a:solidFill>
              <a:latin typeface="Montserrat"/>
              <a:ea typeface="Montserrat"/>
              <a:cs typeface="Montserrat"/>
              <a:sym typeface="Montserrat"/>
            </a:endParaRPr>
          </a:p>
        </p:txBody>
      </p:sp>
      <p:sp>
        <p:nvSpPr>
          <p:cNvPr id="805" name="Google Shape;805;p10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6" name="Google Shape;806;p10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807" name="Google Shape;807;p10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8" name="Google Shape;808;p10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9" name="Google Shape;809;p10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810" name="Google Shape;810;p103"/>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811" name="Google Shape;811;p10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2" name="Google Shape;812;p10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3" name="Google Shape;813;p10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4" name="Google Shape;814;p10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5" name="Google Shape;815;p10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16" name="Google Shape;816;p10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17" name="Google Shape;817;p10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8" name="Google Shape;818;p10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819" name="Google Shape;819;p103"/>
          <p:cNvPicPr preferRelativeResize="0"/>
          <p:nvPr/>
        </p:nvPicPr>
        <p:blipFill>
          <a:blip r:embed="rId5">
            <a:alphaModFix/>
          </a:blip>
          <a:stretch>
            <a:fillRect/>
          </a:stretch>
        </p:blipFill>
        <p:spPr>
          <a:xfrm>
            <a:off x="5389625" y="1141000"/>
            <a:ext cx="2928549" cy="3697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823" name="Shape 823"/>
        <p:cNvGrpSpPr/>
        <p:nvPr/>
      </p:nvGrpSpPr>
      <p:grpSpPr>
        <a:xfrm>
          <a:off x="0" y="0"/>
          <a:ext cx="0" cy="0"/>
          <a:chOff x="0" y="0"/>
          <a:chExt cx="0" cy="0"/>
        </a:xfrm>
      </p:grpSpPr>
      <p:sp>
        <p:nvSpPr>
          <p:cNvPr id="824" name="Google Shape;824;p10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5" name="Google Shape;825;p10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6" name="Google Shape;826;p10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7" name="Google Shape;827;p10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8" name="Google Shape;828;p10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sp>
        <p:nvSpPr>
          <p:cNvPr id="829" name="Google Shape;829;p10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0" name="Google Shape;830;p10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31" name="Google Shape;831;p10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32" name="Google Shape;832;p10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3" name="Google Shape;833;p104"/>
          <p:cNvSpPr txBox="1"/>
          <p:nvPr/>
        </p:nvSpPr>
        <p:spPr>
          <a:xfrm>
            <a:off x="4727450" y="880700"/>
            <a:ext cx="3886200" cy="3919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Sipp, perkenalan Datastore-nya udah rampung.</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Sekarang, lanjut yuk ke praktek </a:t>
            </a:r>
            <a:r>
              <a:rPr b="1" lang="en">
                <a:solidFill>
                  <a:schemeClr val="accent1"/>
                </a:solidFill>
                <a:latin typeface="Montserrat"/>
                <a:ea typeface="Montserrat"/>
                <a:cs typeface="Montserrat"/>
                <a:sym typeface="Montserrat"/>
              </a:rPr>
              <a:t>Implementasi DataStore.</a:t>
            </a:r>
            <a:endParaRPr b="1">
              <a:solidFill>
                <a:schemeClr val="accent1"/>
              </a:solidFill>
              <a:latin typeface="Montserrat"/>
              <a:ea typeface="Montserrat"/>
              <a:cs typeface="Montserrat"/>
              <a:sym typeface="Montserrat"/>
            </a:endParaRPr>
          </a:p>
        </p:txBody>
      </p:sp>
      <p:pic>
        <p:nvPicPr>
          <p:cNvPr id="834" name="Google Shape;834;p104"/>
          <p:cNvPicPr preferRelativeResize="0"/>
          <p:nvPr/>
        </p:nvPicPr>
        <p:blipFill>
          <a:blip r:embed="rId4">
            <a:alphaModFix/>
          </a:blip>
          <a:stretch>
            <a:fillRect/>
          </a:stretch>
        </p:blipFill>
        <p:spPr>
          <a:xfrm>
            <a:off x="465575" y="1323249"/>
            <a:ext cx="3993603" cy="29541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8" name="Shape 838"/>
        <p:cNvGrpSpPr/>
        <p:nvPr/>
      </p:nvGrpSpPr>
      <p:grpSpPr>
        <a:xfrm>
          <a:off x="0" y="0"/>
          <a:ext cx="0" cy="0"/>
          <a:chOff x="0" y="0"/>
          <a:chExt cx="0" cy="0"/>
        </a:xfrm>
      </p:grpSpPr>
      <p:sp>
        <p:nvSpPr>
          <p:cNvPr id="839" name="Google Shape;839;p105"/>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Kita akan praktek apa nih?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implementasi saat ini, kita akan mempelajari bagaimana cara mengimplementasikan Preferences DataStore.</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Gambaran-nya, kurang lebih bisa cek gambar disamping~</a:t>
            </a:r>
            <a:endParaRPr sz="1000">
              <a:solidFill>
                <a:schemeClr val="dk1"/>
              </a:solidFill>
              <a:latin typeface="Montserrat"/>
              <a:ea typeface="Montserrat"/>
              <a:cs typeface="Montserrat"/>
              <a:sym typeface="Montserrat"/>
            </a:endParaRPr>
          </a:p>
        </p:txBody>
      </p:sp>
      <p:sp>
        <p:nvSpPr>
          <p:cNvPr id="840" name="Google Shape;840;p10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1" name="Google Shape;841;p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842" name="Google Shape;842;p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3" name="Google Shape;843;p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4" name="Google Shape;844;p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845" name="Google Shape;845;p105"/>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846" name="Google Shape;846;p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7" name="Google Shape;847;p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8" name="Google Shape;848;p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9" name="Google Shape;849;p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0" name="Google Shape;850;p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51" name="Google Shape;851;p10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52" name="Google Shape;852;p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3" name="Google Shape;853;p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grpSp>
        <p:nvGrpSpPr>
          <p:cNvPr id="854" name="Google Shape;854;p105"/>
          <p:cNvGrpSpPr/>
          <p:nvPr/>
        </p:nvGrpSpPr>
        <p:grpSpPr>
          <a:xfrm>
            <a:off x="5166410" y="1001984"/>
            <a:ext cx="3224996" cy="3798754"/>
            <a:chOff x="4857175" y="761500"/>
            <a:chExt cx="3631752" cy="4381998"/>
          </a:xfrm>
        </p:grpSpPr>
        <p:pic>
          <p:nvPicPr>
            <p:cNvPr id="855" name="Google Shape;855;p105"/>
            <p:cNvPicPr preferRelativeResize="0"/>
            <p:nvPr/>
          </p:nvPicPr>
          <p:blipFill>
            <a:blip r:embed="rId5">
              <a:alphaModFix/>
            </a:blip>
            <a:stretch>
              <a:fillRect/>
            </a:stretch>
          </p:blipFill>
          <p:spPr>
            <a:xfrm>
              <a:off x="4857175" y="761500"/>
              <a:ext cx="2618926" cy="4381998"/>
            </a:xfrm>
            <a:prstGeom prst="rect">
              <a:avLst/>
            </a:prstGeom>
            <a:noFill/>
            <a:ln>
              <a:noFill/>
            </a:ln>
          </p:spPr>
        </p:pic>
        <p:pic>
          <p:nvPicPr>
            <p:cNvPr id="856" name="Google Shape;856;p105"/>
            <p:cNvPicPr preferRelativeResize="0"/>
            <p:nvPr/>
          </p:nvPicPr>
          <p:blipFill>
            <a:blip r:embed="rId6">
              <a:alphaModFix/>
            </a:blip>
            <a:stretch>
              <a:fillRect/>
            </a:stretch>
          </p:blipFill>
          <p:spPr>
            <a:xfrm>
              <a:off x="5213850" y="990600"/>
              <a:ext cx="1839619" cy="3886199"/>
            </a:xfrm>
            <a:prstGeom prst="rect">
              <a:avLst/>
            </a:prstGeom>
            <a:noFill/>
            <a:ln>
              <a:noFill/>
            </a:ln>
            <a:effectLst>
              <a:outerShdw blurRad="57150" rotWithShape="0" algn="bl" dir="5400000" dist="19050">
                <a:srgbClr val="000000">
                  <a:alpha val="50000"/>
                </a:srgbClr>
              </a:outerShdw>
            </a:effectLst>
          </p:spPr>
        </p:pic>
        <p:pic>
          <p:nvPicPr>
            <p:cNvPr id="857" name="Google Shape;857;p105"/>
            <p:cNvPicPr preferRelativeResize="0"/>
            <p:nvPr/>
          </p:nvPicPr>
          <p:blipFill>
            <a:blip r:embed="rId7">
              <a:alphaModFix/>
            </a:blip>
            <a:stretch>
              <a:fillRect/>
            </a:stretch>
          </p:blipFill>
          <p:spPr>
            <a:xfrm>
              <a:off x="6748678" y="2466376"/>
              <a:ext cx="1740249" cy="257174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1" name="Shape 861"/>
        <p:cNvGrpSpPr/>
        <p:nvPr/>
      </p:nvGrpSpPr>
      <p:grpSpPr>
        <a:xfrm>
          <a:off x="0" y="0"/>
          <a:ext cx="0" cy="0"/>
          <a:chOff x="0" y="0"/>
          <a:chExt cx="0" cy="0"/>
        </a:xfrm>
      </p:grpSpPr>
      <p:sp>
        <p:nvSpPr>
          <p:cNvPr id="862" name="Google Shape;862;p106"/>
          <p:cNvSpPr txBox="1"/>
          <p:nvPr/>
        </p:nvSpPr>
        <p:spPr>
          <a:xfrm>
            <a:off x="992900" y="881850"/>
            <a:ext cx="7158300" cy="1188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1: Tambahkan Dependency</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Saat ingin menggunakan Preferences Datastore, pertama kita perlu tambahin dependency ke dalam project kita. Disini beda nih sama SharedPreferences, dimana kalau SharedPreferences  si dependency sudah tersedia ketika kita membuat project baru. Kalau DataStore perlu disiapin dulu.</a:t>
            </a:r>
            <a:endParaRPr sz="1000">
              <a:solidFill>
                <a:schemeClr val="dk1"/>
              </a:solidFill>
              <a:latin typeface="Montserrat"/>
              <a:ea typeface="Montserrat"/>
              <a:cs typeface="Montserrat"/>
              <a:sym typeface="Montserrat"/>
            </a:endParaRPr>
          </a:p>
        </p:txBody>
      </p:sp>
      <p:sp>
        <p:nvSpPr>
          <p:cNvPr id="863" name="Google Shape;863;p106"/>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4" name="Google Shape;864;p10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865" name="Google Shape;865;p10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6" name="Google Shape;866;p10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7" name="Google Shape;867;p10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868" name="Google Shape;868;p106"/>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869" name="Google Shape;869;p10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0" name="Google Shape;870;p10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1" name="Google Shape;871;p10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2" name="Google Shape;872;p10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3" name="Google Shape;873;p10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74" name="Google Shape;874;p106"/>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75" name="Google Shape;875;p10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6" name="Google Shape;876;p10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a:t>
            </a:r>
            <a:r>
              <a:rPr b="1" lang="en" sz="1100">
                <a:solidFill>
                  <a:schemeClr val="lt1"/>
                </a:solidFill>
                <a:latin typeface="Montserrat"/>
                <a:ea typeface="Montserrat"/>
                <a:cs typeface="Montserrat"/>
                <a:sym typeface="Montserrat"/>
              </a:rPr>
              <a:t> DataStore</a:t>
            </a:r>
            <a:endParaRPr b="1" sz="1100">
              <a:solidFill>
                <a:schemeClr val="lt1"/>
              </a:solidFill>
              <a:latin typeface="Montserrat"/>
              <a:ea typeface="Montserrat"/>
              <a:cs typeface="Montserrat"/>
              <a:sym typeface="Montserrat"/>
            </a:endParaRPr>
          </a:p>
        </p:txBody>
      </p:sp>
      <p:sp>
        <p:nvSpPr>
          <p:cNvPr id="877" name="Google Shape;877;p106"/>
          <p:cNvSpPr txBox="1"/>
          <p:nvPr/>
        </p:nvSpPr>
        <p:spPr>
          <a:xfrm>
            <a:off x="992900" y="3928800"/>
            <a:ext cx="7623600" cy="6594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just">
              <a:lnSpc>
                <a:spcPct val="115000"/>
              </a:lnSpc>
              <a:spcBef>
                <a:spcPts val="1000"/>
              </a:spcBef>
              <a:spcAft>
                <a:spcPts val="0"/>
              </a:spcAft>
              <a:buNone/>
            </a:pPr>
            <a:r>
              <a:rPr b="1" lang="en" sz="1000">
                <a:solidFill>
                  <a:schemeClr val="dk1"/>
                </a:solidFill>
                <a:latin typeface="Montserrat"/>
                <a:ea typeface="Montserrat"/>
                <a:cs typeface="Montserrat"/>
                <a:sym typeface="Montserrat"/>
              </a:rPr>
              <a:t>Catatan:</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Untuk versi saat ini dari DataStore, kita dapat melihatnya di</a:t>
            </a:r>
            <a:r>
              <a:rPr lang="en" sz="1100">
                <a:solidFill>
                  <a:srgbClr val="743673"/>
                </a:solidFill>
                <a:latin typeface="Montserrat"/>
                <a:ea typeface="Montserrat"/>
                <a:cs typeface="Montserrat"/>
                <a:sym typeface="Montserrat"/>
              </a:rPr>
              <a:t> </a:t>
            </a:r>
            <a:r>
              <a:rPr lang="en" sz="1100" u="sng">
                <a:solidFill>
                  <a:schemeClr val="hlink"/>
                </a:solidFill>
                <a:latin typeface="Montserrat"/>
                <a:ea typeface="Montserrat"/>
                <a:cs typeface="Montserrat"/>
                <a:sym typeface="Montserrat"/>
                <a:hlinkClick r:id="rId5"/>
              </a:rPr>
              <a:t>link</a:t>
            </a:r>
            <a:r>
              <a:rPr lang="en" sz="1100">
                <a:solidFill>
                  <a:srgbClr val="743673"/>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berikut.</a:t>
            </a:r>
            <a:endParaRPr sz="1000">
              <a:solidFill>
                <a:schemeClr val="dk1"/>
              </a:solidFill>
              <a:latin typeface="Montserrat"/>
              <a:ea typeface="Montserrat"/>
              <a:cs typeface="Montserrat"/>
              <a:sym typeface="Montserrat"/>
            </a:endParaRPr>
          </a:p>
        </p:txBody>
      </p:sp>
      <p:pic>
        <p:nvPicPr>
          <p:cNvPr id="878" name="Google Shape;878;p106"/>
          <p:cNvPicPr preferRelativeResize="0"/>
          <p:nvPr/>
        </p:nvPicPr>
        <p:blipFill>
          <a:blip r:embed="rId6">
            <a:alphaModFix/>
          </a:blip>
          <a:stretch>
            <a:fillRect/>
          </a:stretch>
        </p:blipFill>
        <p:spPr>
          <a:xfrm>
            <a:off x="668425" y="2423601"/>
            <a:ext cx="7807250" cy="959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524" name="Shape 524"/>
        <p:cNvGrpSpPr/>
        <p:nvPr/>
      </p:nvGrpSpPr>
      <p:grpSpPr>
        <a:xfrm>
          <a:off x="0" y="0"/>
          <a:ext cx="0" cy="0"/>
          <a:chOff x="0" y="0"/>
          <a:chExt cx="0" cy="0"/>
        </a:xfrm>
      </p:grpSpPr>
      <p:sp>
        <p:nvSpPr>
          <p:cNvPr id="525" name="Google Shape;525;p89"/>
          <p:cNvSpPr txBox="1"/>
          <p:nvPr/>
        </p:nvSpPr>
        <p:spPr>
          <a:xfrm>
            <a:off x="1874100" y="658500"/>
            <a:ext cx="5395800" cy="104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u="none" cap="none" strike="noStrike">
                <a:solidFill>
                  <a:srgbClr val="FFFFFF"/>
                </a:solidFill>
                <a:latin typeface="Montserrat"/>
                <a:ea typeface="Montserrat"/>
                <a:cs typeface="Montserrat"/>
                <a:sym typeface="Montserrat"/>
              </a:rPr>
              <a:t>Selamat datang di </a:t>
            </a:r>
            <a:r>
              <a:rPr b="1" lang="en" u="none" cap="none" strike="noStrike">
                <a:solidFill>
                  <a:schemeClr val="accent1"/>
                </a:solidFill>
                <a:latin typeface="Montserrat"/>
                <a:ea typeface="Montserrat"/>
                <a:cs typeface="Montserrat"/>
                <a:sym typeface="Montserrat"/>
              </a:rPr>
              <a:t>Chapter </a:t>
            </a:r>
            <a:r>
              <a:rPr b="1" lang="en">
                <a:solidFill>
                  <a:schemeClr val="accent1"/>
                </a:solidFill>
                <a:latin typeface="Montserrat"/>
                <a:ea typeface="Montserrat"/>
                <a:cs typeface="Montserrat"/>
                <a:sym typeface="Montserrat"/>
              </a:rPr>
              <a:t>6</a:t>
            </a:r>
            <a:r>
              <a:rPr b="1" lang="en" u="none" cap="none" strike="noStrike">
                <a:solidFill>
                  <a:schemeClr val="accent1"/>
                </a:solidFill>
                <a:latin typeface="Montserrat"/>
                <a:ea typeface="Montserrat"/>
                <a:cs typeface="Montserrat"/>
                <a:sym typeface="Montserrat"/>
              </a:rPr>
              <a:t> Topic </a:t>
            </a:r>
            <a:r>
              <a:rPr b="1" lang="en">
                <a:solidFill>
                  <a:schemeClr val="accent1"/>
                </a:solidFill>
                <a:latin typeface="Montserrat"/>
                <a:ea typeface="Montserrat"/>
                <a:cs typeface="Montserrat"/>
                <a:sym typeface="Montserrat"/>
              </a:rPr>
              <a:t>3</a:t>
            </a:r>
            <a:r>
              <a:rPr b="1" lang="en" u="none" cap="none" strike="noStrike">
                <a:solidFill>
                  <a:srgbClr val="FFFFFF"/>
                </a:solidFill>
                <a:latin typeface="Montserrat"/>
                <a:ea typeface="Montserrat"/>
                <a:cs typeface="Montserrat"/>
                <a:sym typeface="Montserrat"/>
              </a:rPr>
              <a:t> online course </a:t>
            </a:r>
            <a:r>
              <a:rPr b="1" lang="en">
                <a:solidFill>
                  <a:schemeClr val="accent1"/>
                </a:solidFill>
                <a:latin typeface="Montserrat"/>
                <a:ea typeface="Montserrat"/>
                <a:cs typeface="Montserrat"/>
                <a:sym typeface="Montserrat"/>
              </a:rPr>
              <a:t>Android Developer </a:t>
            </a:r>
            <a:r>
              <a:rPr b="1" lang="en" u="none" cap="none" strike="noStrike">
                <a:solidFill>
                  <a:srgbClr val="FFFFFF"/>
                </a:solidFill>
                <a:latin typeface="Montserrat"/>
                <a:ea typeface="Montserrat"/>
                <a:cs typeface="Montserrat"/>
                <a:sym typeface="Montserrat"/>
              </a:rPr>
              <a:t>dari</a:t>
            </a:r>
            <a:r>
              <a:rPr b="1" lang="en" u="none" cap="none" strike="noStrike">
                <a:solidFill>
                  <a:srgbClr val="FFFFFF"/>
                </a:solidFill>
                <a:latin typeface="Montserrat"/>
                <a:ea typeface="Montserrat"/>
                <a:cs typeface="Montserrat"/>
                <a:sym typeface="Montserrat"/>
              </a:rPr>
              <a:t> Binar Academy!</a:t>
            </a:r>
            <a:endParaRPr b="1" u="none" cap="none" strike="noStrike">
              <a:solidFill>
                <a:srgbClr val="FFFFFF"/>
              </a:solidFill>
              <a:latin typeface="Montserrat"/>
              <a:ea typeface="Montserrat"/>
              <a:cs typeface="Montserrat"/>
              <a:sym typeface="Montserrat"/>
            </a:endParaRPr>
          </a:p>
        </p:txBody>
      </p:sp>
      <p:pic>
        <p:nvPicPr>
          <p:cNvPr id="526" name="Google Shape;526;p89"/>
          <p:cNvPicPr preferRelativeResize="0"/>
          <p:nvPr/>
        </p:nvPicPr>
        <p:blipFill>
          <a:blip r:embed="rId3">
            <a:alphaModFix/>
          </a:blip>
          <a:stretch>
            <a:fillRect/>
          </a:stretch>
        </p:blipFill>
        <p:spPr>
          <a:xfrm>
            <a:off x="2332825" y="1577725"/>
            <a:ext cx="4478348" cy="341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2" name="Shape 882"/>
        <p:cNvGrpSpPr/>
        <p:nvPr/>
      </p:nvGrpSpPr>
      <p:grpSpPr>
        <a:xfrm>
          <a:off x="0" y="0"/>
          <a:ext cx="0" cy="0"/>
          <a:chOff x="0" y="0"/>
          <a:chExt cx="0" cy="0"/>
        </a:xfrm>
      </p:grpSpPr>
      <p:sp>
        <p:nvSpPr>
          <p:cNvPr id="883" name="Google Shape;883;p107"/>
          <p:cNvSpPr txBox="1"/>
          <p:nvPr/>
        </p:nvSpPr>
        <p:spPr>
          <a:xfrm>
            <a:off x="899400" y="1219200"/>
            <a:ext cx="7345200" cy="1192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2: Membuat DataStore</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Lanjut. </a:t>
            </a:r>
            <a:r>
              <a:rPr lang="en" sz="1000">
                <a:solidFill>
                  <a:schemeClr val="dk1"/>
                </a:solidFill>
                <a:latin typeface="Montserrat"/>
                <a:ea typeface="Montserrat"/>
                <a:cs typeface="Montserrat"/>
                <a:sym typeface="Montserrat"/>
              </a:rPr>
              <a:t>Setelah itu, yang perlu kita tambahkan adalah </a:t>
            </a:r>
            <a:r>
              <a:rPr b="1" lang="en" sz="1000">
                <a:solidFill>
                  <a:schemeClr val="dk1"/>
                </a:solidFill>
                <a:latin typeface="Montserrat"/>
                <a:ea typeface="Montserrat"/>
                <a:cs typeface="Montserrat"/>
                <a:sym typeface="Montserrat"/>
              </a:rPr>
              <a:t>membuat kelas untuk mengatur penggunaan Preferences DataStore</a:t>
            </a:r>
            <a:r>
              <a:rPr lang="en" sz="1000">
                <a:solidFill>
                  <a:schemeClr val="dk1"/>
                </a:solidFill>
                <a:latin typeface="Montserrat"/>
                <a:ea typeface="Montserrat"/>
                <a:cs typeface="Montserrat"/>
                <a:sym typeface="Montserrat"/>
              </a:rPr>
              <a:t>. Untuk melakukannya, kita perlu membuat ekstensi objek berikut:</a:t>
            </a:r>
            <a:endParaRPr sz="1000">
              <a:solidFill>
                <a:schemeClr val="dk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884" name="Google Shape;884;p107"/>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5" name="Google Shape;885;p10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886" name="Google Shape;886;p10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7" name="Google Shape;887;p1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8" name="Google Shape;888;p1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889" name="Google Shape;889;p107"/>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890" name="Google Shape;890;p10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1" name="Google Shape;891;p1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2" name="Google Shape;892;p1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3" name="Google Shape;893;p10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4" name="Google Shape;894;p10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95" name="Google Shape;895;p107"/>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896" name="Google Shape;896;p10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7" name="Google Shape;897;p10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a:t>
            </a:r>
            <a:r>
              <a:rPr b="1" lang="en" sz="1100">
                <a:solidFill>
                  <a:schemeClr val="lt1"/>
                </a:solidFill>
                <a:latin typeface="Montserrat"/>
                <a:ea typeface="Montserrat"/>
                <a:cs typeface="Montserrat"/>
                <a:sym typeface="Montserrat"/>
              </a:rPr>
              <a:t> DataStore</a:t>
            </a:r>
            <a:endParaRPr b="1" sz="1100">
              <a:solidFill>
                <a:schemeClr val="lt1"/>
              </a:solidFill>
              <a:latin typeface="Montserrat"/>
              <a:ea typeface="Montserrat"/>
              <a:cs typeface="Montserrat"/>
              <a:sym typeface="Montserrat"/>
            </a:endParaRPr>
          </a:p>
        </p:txBody>
      </p:sp>
      <p:pic>
        <p:nvPicPr>
          <p:cNvPr id="898" name="Google Shape;898;p107"/>
          <p:cNvPicPr preferRelativeResize="0"/>
          <p:nvPr/>
        </p:nvPicPr>
        <p:blipFill>
          <a:blip r:embed="rId5">
            <a:alphaModFix/>
          </a:blip>
          <a:stretch>
            <a:fillRect/>
          </a:stretch>
        </p:blipFill>
        <p:spPr>
          <a:xfrm>
            <a:off x="684251" y="2199400"/>
            <a:ext cx="7775525" cy="955425"/>
          </a:xfrm>
          <a:prstGeom prst="rect">
            <a:avLst/>
          </a:prstGeom>
          <a:noFill/>
          <a:ln>
            <a:noFill/>
          </a:ln>
        </p:spPr>
      </p:pic>
      <p:sp>
        <p:nvSpPr>
          <p:cNvPr id="899" name="Google Shape;899;p107"/>
          <p:cNvSpPr txBox="1"/>
          <p:nvPr/>
        </p:nvSpPr>
        <p:spPr>
          <a:xfrm>
            <a:off x="1623750" y="3573900"/>
            <a:ext cx="58965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lang="en" sz="1000">
                <a:solidFill>
                  <a:schemeClr val="dk1"/>
                </a:solidFill>
                <a:latin typeface="Montserrat"/>
                <a:ea typeface="Montserrat"/>
                <a:cs typeface="Montserrat"/>
                <a:sym typeface="Montserrat"/>
              </a:rPr>
              <a:t>Dengan menggunakan ekstensi di atas, kita cukup panggil sekali saja dalam project. Setelah itu, kita dapat mengakses DataStore di seluruh aplikasi.</a:t>
            </a:r>
            <a:endParaRPr sz="10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3" name="Shape 903"/>
        <p:cNvGrpSpPr/>
        <p:nvPr/>
      </p:nvGrpSpPr>
      <p:grpSpPr>
        <a:xfrm>
          <a:off x="0" y="0"/>
          <a:ext cx="0" cy="0"/>
          <a:chOff x="0" y="0"/>
          <a:chExt cx="0" cy="0"/>
        </a:xfrm>
      </p:grpSpPr>
      <p:sp>
        <p:nvSpPr>
          <p:cNvPr id="904" name="Google Shape;904;p108"/>
          <p:cNvSpPr txBox="1"/>
          <p:nvPr/>
        </p:nvSpPr>
        <p:spPr>
          <a:xfrm>
            <a:off x="487625" y="914400"/>
            <a:ext cx="389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3: Membuat Key DataStore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di SharedPreferences, kita tinggal pakai keys yang udah di hard-coded untuk menulis dan membaca datanya.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Tapi di DataStore nggak bisa gitu. Kita perlu membuat objek terlebih dahulu untuk menggunakannya.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Contoh syntax-nya bisa cek gambar disamping.</a:t>
            </a:r>
            <a:endParaRPr sz="1000">
              <a:solidFill>
                <a:schemeClr val="dk1"/>
              </a:solidFill>
              <a:latin typeface="Montserrat"/>
              <a:ea typeface="Montserrat"/>
              <a:cs typeface="Montserrat"/>
              <a:sym typeface="Montserrat"/>
            </a:endParaRPr>
          </a:p>
        </p:txBody>
      </p:sp>
      <p:sp>
        <p:nvSpPr>
          <p:cNvPr id="905" name="Google Shape;905;p10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6" name="Google Shape;906;p1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07" name="Google Shape;907;p10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8" name="Google Shape;908;p1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9" name="Google Shape;909;p1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10" name="Google Shape;910;p108"/>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911" name="Google Shape;911;p10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2" name="Google Shape;912;p1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3" name="Google Shape;913;p1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4" name="Google Shape;914;p10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5" name="Google Shape;915;p10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16" name="Google Shape;916;p10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17" name="Google Shape;917;p10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8" name="Google Shape;918;p1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919" name="Google Shape;919;p108"/>
          <p:cNvPicPr preferRelativeResize="0"/>
          <p:nvPr/>
        </p:nvPicPr>
        <p:blipFill>
          <a:blip r:embed="rId5">
            <a:alphaModFix/>
          </a:blip>
          <a:stretch>
            <a:fillRect/>
          </a:stretch>
        </p:blipFill>
        <p:spPr>
          <a:xfrm>
            <a:off x="4724400" y="2462812"/>
            <a:ext cx="3892200" cy="7035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3" name="Shape 923"/>
        <p:cNvGrpSpPr/>
        <p:nvPr/>
      </p:nvGrpSpPr>
      <p:grpSpPr>
        <a:xfrm>
          <a:off x="0" y="0"/>
          <a:ext cx="0" cy="0"/>
          <a:chOff x="0" y="0"/>
          <a:chExt cx="0" cy="0"/>
        </a:xfrm>
      </p:grpSpPr>
      <p:sp>
        <p:nvSpPr>
          <p:cNvPr id="924" name="Google Shape;924;p109"/>
          <p:cNvSpPr txBox="1"/>
          <p:nvPr/>
        </p:nvSpPr>
        <p:spPr>
          <a:xfrm>
            <a:off x="487625" y="914400"/>
            <a:ext cx="3721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Bisa dibilang tahap tiga ini adalah</a:t>
            </a:r>
            <a:r>
              <a:rPr lang="en" sz="1000">
                <a:solidFill>
                  <a:schemeClr val="dk1"/>
                </a:solidFill>
                <a:latin typeface="Montserrat"/>
                <a:ea typeface="Montserrat"/>
                <a:cs typeface="Montserrat"/>
                <a:sym typeface="Montserrat"/>
              </a:rPr>
              <a:t> langkah tambahan. Walaupun demikian, tahap ini membantu banget loh ketika project yang kita buat menjadi lebih besar.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Cara ini memaksa developer untuk menyimpan keys di lokasi yang terpusat.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Iya soalnya kalau nggak menyimpan secara terpusat, mereka harus membuat turunan keys di setiap read/write saat menggunakan DataStore, yang merupakan hal yang tidak disarankan.</a:t>
            </a:r>
            <a:endParaRPr sz="1000">
              <a:solidFill>
                <a:schemeClr val="dk1"/>
              </a:solidFill>
              <a:latin typeface="Montserrat"/>
              <a:ea typeface="Montserrat"/>
              <a:cs typeface="Montserrat"/>
              <a:sym typeface="Montserrat"/>
            </a:endParaRPr>
          </a:p>
        </p:txBody>
      </p:sp>
      <p:sp>
        <p:nvSpPr>
          <p:cNvPr id="925" name="Google Shape;925;p10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6" name="Google Shape;926;p10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27" name="Google Shape;927;p10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8" name="Google Shape;928;p1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9" name="Google Shape;929;p1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30" name="Google Shape;930;p109"/>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931" name="Google Shape;931;p10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2" name="Google Shape;932;p1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3" name="Google Shape;933;p1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4" name="Google Shape;934;p10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5" name="Google Shape;935;p10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36" name="Google Shape;936;p10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37" name="Google Shape;937;p10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8" name="Google Shape;938;p10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939" name="Google Shape;939;p109"/>
          <p:cNvPicPr preferRelativeResize="0"/>
          <p:nvPr/>
        </p:nvPicPr>
        <p:blipFill>
          <a:blip r:embed="rId5">
            <a:alphaModFix/>
          </a:blip>
          <a:stretch>
            <a:fillRect/>
          </a:stretch>
        </p:blipFill>
        <p:spPr>
          <a:xfrm>
            <a:off x="4724400" y="2462812"/>
            <a:ext cx="3892200" cy="7035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3" name="Shape 943"/>
        <p:cNvGrpSpPr/>
        <p:nvPr/>
      </p:nvGrpSpPr>
      <p:grpSpPr>
        <a:xfrm>
          <a:off x="0" y="0"/>
          <a:ext cx="0" cy="0"/>
          <a:chOff x="0" y="0"/>
          <a:chExt cx="0" cy="0"/>
        </a:xfrm>
      </p:grpSpPr>
      <p:sp>
        <p:nvSpPr>
          <p:cNvPr id="944" name="Google Shape;944;p110"/>
          <p:cNvSpPr txBox="1"/>
          <p:nvPr/>
        </p:nvSpPr>
        <p:spPr>
          <a:xfrm>
            <a:off x="487625" y="914400"/>
            <a:ext cx="3721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Eitss jangan lupa, pastikan bahwa jika keys berubah di masa mendatang, class dan files yang menggunakannya tidak lagi menggunakan keys tersebut.</a:t>
            </a:r>
            <a:endParaRPr sz="1000">
              <a:solidFill>
                <a:schemeClr val="dk1"/>
              </a:solidFill>
              <a:latin typeface="Montserrat"/>
              <a:ea typeface="Montserrat"/>
              <a:cs typeface="Montserrat"/>
              <a:sym typeface="Montserrat"/>
            </a:endParaRPr>
          </a:p>
        </p:txBody>
      </p:sp>
      <p:sp>
        <p:nvSpPr>
          <p:cNvPr id="945" name="Google Shape;945;p110"/>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6" name="Google Shape;946;p1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47" name="Google Shape;947;p1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8" name="Google Shape;948;p1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9" name="Google Shape;949;p1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50" name="Google Shape;950;p110"/>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951" name="Google Shape;951;p1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2" name="Google Shape;952;p1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3" name="Google Shape;953;p1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4" name="Google Shape;954;p1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5" name="Google Shape;955;p1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56" name="Google Shape;956;p110"/>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57" name="Google Shape;957;p1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8" name="Google Shape;958;p1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959" name="Google Shape;959;p110"/>
          <p:cNvPicPr preferRelativeResize="0"/>
          <p:nvPr/>
        </p:nvPicPr>
        <p:blipFill>
          <a:blip r:embed="rId5">
            <a:alphaModFix/>
          </a:blip>
          <a:stretch>
            <a:fillRect/>
          </a:stretch>
        </p:blipFill>
        <p:spPr>
          <a:xfrm>
            <a:off x="4724400" y="2462812"/>
            <a:ext cx="3892200" cy="7035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3" name="Shape 963"/>
        <p:cNvGrpSpPr/>
        <p:nvPr/>
      </p:nvGrpSpPr>
      <p:grpSpPr>
        <a:xfrm>
          <a:off x="0" y="0"/>
          <a:ext cx="0" cy="0"/>
          <a:chOff x="0" y="0"/>
          <a:chExt cx="0" cy="0"/>
        </a:xfrm>
      </p:grpSpPr>
      <p:sp>
        <p:nvSpPr>
          <p:cNvPr id="964" name="Google Shape;964;p111"/>
          <p:cNvSpPr txBox="1"/>
          <p:nvPr/>
        </p:nvSpPr>
        <p:spPr>
          <a:xfrm>
            <a:off x="465575" y="914400"/>
            <a:ext cx="416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kamu intip gambar sebelumnya, selain </a:t>
            </a:r>
            <a:r>
              <a:rPr b="1" lang="en" sz="1000">
                <a:solidFill>
                  <a:schemeClr val="dk1"/>
                </a:solidFill>
                <a:latin typeface="Courier New"/>
                <a:ea typeface="Courier New"/>
                <a:cs typeface="Courier New"/>
                <a:sym typeface="Courier New"/>
              </a:rPr>
              <a:t>intPreferencesKey</a:t>
            </a:r>
            <a:r>
              <a:rPr lang="en" sz="1000">
                <a:solidFill>
                  <a:schemeClr val="dk1"/>
                </a:solidFill>
                <a:latin typeface="Montserrat"/>
                <a:ea typeface="Montserrat"/>
                <a:cs typeface="Montserrat"/>
                <a:sym typeface="Montserrat"/>
              </a:rPr>
              <a:t>, kita juga dapat memanfaatkan beberapa tipe lainnya seperti:</a:t>
            </a:r>
            <a:endParaRPr sz="1000">
              <a:solidFill>
                <a:schemeClr val="dk1"/>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3"/>
              </a:rPr>
              <a:t>booleanPreferencesKey</a:t>
            </a:r>
            <a:r>
              <a:rPr lang="en" sz="1000">
                <a:solidFill>
                  <a:srgbClr val="292929"/>
                </a:solidFill>
                <a:latin typeface="Montserrat"/>
                <a:ea typeface="Montserrat"/>
                <a:cs typeface="Montserrat"/>
                <a:sym typeface="Montserrat"/>
              </a:rPr>
              <a:t>(name: String)</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Mendefinisikan keys untuk tipe data Boolean.</a:t>
            </a:r>
            <a:endParaRPr sz="1000">
              <a:solidFill>
                <a:srgbClr val="292929"/>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4"/>
              </a:rPr>
              <a:t>doublePreferencesKey</a:t>
            </a:r>
            <a:r>
              <a:rPr lang="en" sz="1000">
                <a:solidFill>
                  <a:srgbClr val="292929"/>
                </a:solidFill>
                <a:latin typeface="Montserrat"/>
                <a:ea typeface="Montserrat"/>
                <a:cs typeface="Montserrat"/>
                <a:sym typeface="Montserrat"/>
              </a:rPr>
              <a:t>(name: String)</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Mendefinisikan keys untuk tipe data Double.</a:t>
            </a:r>
            <a:endParaRPr sz="1000">
              <a:solidFill>
                <a:srgbClr val="292929"/>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5"/>
              </a:rPr>
              <a:t>floatPreferencesKey</a:t>
            </a:r>
            <a:r>
              <a:rPr lang="en" sz="1000">
                <a:solidFill>
                  <a:srgbClr val="292929"/>
                </a:solidFill>
                <a:latin typeface="Montserrat"/>
                <a:ea typeface="Montserrat"/>
                <a:cs typeface="Montserrat"/>
                <a:sym typeface="Montserrat"/>
              </a:rPr>
              <a:t>(name: String)</a:t>
            </a:r>
            <a:r>
              <a:rPr lang="en" sz="1000">
                <a:solidFill>
                  <a:srgbClr val="292929"/>
                </a:solidFill>
                <a:latin typeface="Montserrat"/>
                <a:ea typeface="Montserrat"/>
                <a:cs typeface="Montserrat"/>
                <a:sym typeface="Montserrat"/>
              </a:rPr>
              <a:t> </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Mendefinisikan keys untuk tipe data Float.</a:t>
            </a:r>
            <a:endParaRPr sz="1000">
              <a:solidFill>
                <a:srgbClr val="292929"/>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6"/>
              </a:rPr>
              <a:t>intPreferencesKey</a:t>
            </a:r>
            <a:r>
              <a:rPr lang="en" sz="1000">
                <a:solidFill>
                  <a:srgbClr val="292929"/>
                </a:solidFill>
                <a:latin typeface="Montserrat"/>
                <a:ea typeface="Montserrat"/>
                <a:cs typeface="Montserrat"/>
                <a:sym typeface="Montserrat"/>
              </a:rPr>
              <a:t>(name: String)</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Mendefinisikan keys untuk tipe data Integer.</a:t>
            </a:r>
            <a:endParaRPr sz="1000">
              <a:solidFill>
                <a:srgbClr val="292929"/>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7"/>
              </a:rPr>
              <a:t>longPreferencesKey</a:t>
            </a:r>
            <a:r>
              <a:rPr lang="en" sz="1000">
                <a:solidFill>
                  <a:srgbClr val="292929"/>
                </a:solidFill>
                <a:latin typeface="Montserrat"/>
                <a:ea typeface="Montserrat"/>
                <a:cs typeface="Montserrat"/>
                <a:sym typeface="Montserrat"/>
              </a:rPr>
              <a:t>(name: String)</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a:t>
            </a:r>
            <a:r>
              <a:rPr lang="en" sz="1000">
                <a:solidFill>
                  <a:srgbClr val="292929"/>
                </a:solidFill>
                <a:latin typeface="Montserrat"/>
                <a:ea typeface="Montserrat"/>
                <a:cs typeface="Montserrat"/>
                <a:sym typeface="Montserrat"/>
              </a:rPr>
              <a:t>endifinisikan keys untuk tipe data Long.</a:t>
            </a:r>
            <a:endParaRPr sz="1000">
              <a:solidFill>
                <a:srgbClr val="292929"/>
              </a:solidFill>
              <a:latin typeface="Montserrat"/>
              <a:ea typeface="Montserrat"/>
              <a:cs typeface="Montserrat"/>
              <a:sym typeface="Montserrat"/>
            </a:endParaRPr>
          </a:p>
          <a:p>
            <a:pPr indent="-187325" lvl="0" marL="285750" rtl="0" algn="l">
              <a:lnSpc>
                <a:spcPct val="115000"/>
              </a:lnSpc>
              <a:spcBef>
                <a:spcPts val="1000"/>
              </a:spcBef>
              <a:spcAft>
                <a:spcPts val="0"/>
              </a:spcAft>
              <a:buClr>
                <a:srgbClr val="292929"/>
              </a:buClr>
              <a:buSzPts val="1000"/>
              <a:buFont typeface="Montserrat"/>
              <a:buChar char="●"/>
            </a:pPr>
            <a:r>
              <a:rPr lang="en" sz="1000" u="sng">
                <a:solidFill>
                  <a:schemeClr val="hlink"/>
                </a:solidFill>
                <a:latin typeface="Montserrat"/>
                <a:ea typeface="Montserrat"/>
                <a:cs typeface="Montserrat"/>
                <a:sym typeface="Montserrat"/>
                <a:hlinkClick r:id="rId8"/>
              </a:rPr>
              <a:t>stringPreferencesKey</a:t>
            </a:r>
            <a:r>
              <a:rPr lang="en" sz="1000">
                <a:solidFill>
                  <a:srgbClr val="292929"/>
                </a:solidFill>
                <a:latin typeface="Montserrat"/>
                <a:ea typeface="Montserrat"/>
                <a:cs typeface="Montserrat"/>
                <a:sym typeface="Montserrat"/>
              </a:rPr>
              <a:t>(name: String)</a:t>
            </a:r>
            <a:br>
              <a:rPr lang="en" sz="1000">
                <a:solidFill>
                  <a:srgbClr val="292929"/>
                </a:solidFill>
                <a:latin typeface="Montserrat"/>
                <a:ea typeface="Montserrat"/>
                <a:cs typeface="Montserrat"/>
                <a:sym typeface="Montserrat"/>
              </a:rPr>
            </a:br>
            <a:r>
              <a:rPr lang="en" sz="1000">
                <a:solidFill>
                  <a:srgbClr val="292929"/>
                </a:solidFill>
                <a:latin typeface="Montserrat"/>
                <a:ea typeface="Montserrat"/>
                <a:cs typeface="Montserrat"/>
                <a:sym typeface="Montserrat"/>
              </a:rPr>
              <a:t>M</a:t>
            </a:r>
            <a:r>
              <a:rPr lang="en" sz="1000">
                <a:solidFill>
                  <a:srgbClr val="292929"/>
                </a:solidFill>
                <a:latin typeface="Montserrat"/>
                <a:ea typeface="Montserrat"/>
                <a:cs typeface="Montserrat"/>
                <a:sym typeface="Montserrat"/>
              </a:rPr>
              <a:t>endifinisikan keys untuk tipe data String.</a:t>
            </a:r>
            <a:endParaRPr sz="1000">
              <a:solidFill>
                <a:schemeClr val="dk1"/>
              </a:solidFill>
              <a:latin typeface="Montserrat"/>
              <a:ea typeface="Montserrat"/>
              <a:cs typeface="Montserrat"/>
              <a:sym typeface="Montserrat"/>
            </a:endParaRPr>
          </a:p>
        </p:txBody>
      </p:sp>
      <p:sp>
        <p:nvSpPr>
          <p:cNvPr id="965" name="Google Shape;965;p111"/>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6" name="Google Shape;966;p1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67" name="Google Shape;967;p1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8" name="Google Shape;968;p1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9" name="Google Shape;969;p1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70" name="Google Shape;970;p111"/>
          <p:cNvPicPr preferRelativeResize="0"/>
          <p:nvPr/>
        </p:nvPicPr>
        <p:blipFill rotWithShape="1">
          <a:blip r:embed="rId9">
            <a:alphaModFix/>
          </a:blip>
          <a:srcRect b="0" l="0" r="0" t="0"/>
          <a:stretch/>
        </p:blipFill>
        <p:spPr>
          <a:xfrm>
            <a:off x="8616612" y="183549"/>
            <a:ext cx="302675" cy="368650"/>
          </a:xfrm>
          <a:prstGeom prst="rect">
            <a:avLst/>
          </a:prstGeom>
          <a:noFill/>
          <a:ln>
            <a:noFill/>
          </a:ln>
        </p:spPr>
      </p:pic>
      <p:sp>
        <p:nvSpPr>
          <p:cNvPr id="971" name="Google Shape;971;p1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2" name="Google Shape;972;p1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3" name="Google Shape;973;p1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4" name="Google Shape;974;p1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75" name="Google Shape;975;p1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76" name="Google Shape;976;p111"/>
          <p:cNvPicPr preferRelativeResize="0"/>
          <p:nvPr/>
        </p:nvPicPr>
        <p:blipFill rotWithShape="1">
          <a:blip r:embed="rId10">
            <a:alphaModFix/>
          </a:blip>
          <a:srcRect b="0" l="0" r="0" t="0"/>
          <a:stretch/>
        </p:blipFill>
        <p:spPr>
          <a:xfrm>
            <a:off x="8535950" y="105991"/>
            <a:ext cx="463928" cy="463928"/>
          </a:xfrm>
          <a:prstGeom prst="rect">
            <a:avLst/>
          </a:prstGeom>
          <a:noFill/>
          <a:ln>
            <a:noFill/>
          </a:ln>
        </p:spPr>
      </p:pic>
      <p:sp>
        <p:nvSpPr>
          <p:cNvPr id="977" name="Google Shape;977;p1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78" name="Google Shape;978;p1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979" name="Google Shape;979;p111"/>
          <p:cNvPicPr preferRelativeResize="0"/>
          <p:nvPr/>
        </p:nvPicPr>
        <p:blipFill>
          <a:blip r:embed="rId11">
            <a:alphaModFix/>
          </a:blip>
          <a:stretch>
            <a:fillRect/>
          </a:stretch>
        </p:blipFill>
        <p:spPr>
          <a:xfrm>
            <a:off x="5313575" y="1001975"/>
            <a:ext cx="2557780" cy="3798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sp>
        <p:nvSpPr>
          <p:cNvPr id="984" name="Google Shape;984;p112"/>
          <p:cNvSpPr txBox="1"/>
          <p:nvPr/>
        </p:nvSpPr>
        <p:spPr>
          <a:xfrm>
            <a:off x="465575" y="914400"/>
            <a:ext cx="416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4: Menulis data ke DataStore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menulis data ke DataStore, kita dapat memanggil method </a:t>
            </a:r>
            <a:r>
              <a:rPr b="1" lang="en" sz="1000">
                <a:solidFill>
                  <a:schemeClr val="dk1"/>
                </a:solidFill>
                <a:latin typeface="Courier New"/>
                <a:ea typeface="Courier New"/>
                <a:cs typeface="Courier New"/>
                <a:sym typeface="Courier New"/>
              </a:rPr>
              <a:t>edit()</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Perhatikan contoh syntaxnya pada gambar di samping:</a:t>
            </a:r>
            <a:endParaRPr sz="1000">
              <a:solidFill>
                <a:schemeClr val="dk1"/>
              </a:solidFill>
              <a:latin typeface="Montserrat"/>
              <a:ea typeface="Montserrat"/>
              <a:cs typeface="Montserrat"/>
              <a:sym typeface="Montserrat"/>
            </a:endParaRPr>
          </a:p>
        </p:txBody>
      </p:sp>
      <p:sp>
        <p:nvSpPr>
          <p:cNvPr id="985" name="Google Shape;985;p112"/>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6" name="Google Shape;986;p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87" name="Google Shape;987;p1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8" name="Google Shape;988;p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9" name="Google Shape;989;p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90" name="Google Shape;990;p112"/>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991" name="Google Shape;991;p1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2" name="Google Shape;992;p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3" name="Google Shape;993;p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4" name="Google Shape;994;p1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95" name="Google Shape;995;p1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96" name="Google Shape;996;p11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97" name="Google Shape;997;p1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98" name="Google Shape;998;p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999" name="Google Shape;999;p112"/>
          <p:cNvPicPr preferRelativeResize="0"/>
          <p:nvPr/>
        </p:nvPicPr>
        <p:blipFill>
          <a:blip r:embed="rId5">
            <a:alphaModFix/>
          </a:blip>
          <a:stretch>
            <a:fillRect/>
          </a:stretch>
        </p:blipFill>
        <p:spPr>
          <a:xfrm>
            <a:off x="4724397" y="1848521"/>
            <a:ext cx="3892199" cy="17134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3" name="Shape 1003"/>
        <p:cNvGrpSpPr/>
        <p:nvPr/>
      </p:nvGrpSpPr>
      <p:grpSpPr>
        <a:xfrm>
          <a:off x="0" y="0"/>
          <a:ext cx="0" cy="0"/>
          <a:chOff x="0" y="0"/>
          <a:chExt cx="0" cy="0"/>
        </a:xfrm>
      </p:grpSpPr>
      <p:sp>
        <p:nvSpPr>
          <p:cNvPr id="1004" name="Google Shape;1004;p113"/>
          <p:cNvSpPr txBox="1"/>
          <p:nvPr/>
        </p:nvSpPr>
        <p:spPr>
          <a:xfrm>
            <a:off x="487625" y="914400"/>
            <a:ext cx="3765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5: Membaca data dari DataStore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membaca data dari DataStore, kita perlu mengakses property “data” dari DataStore.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Property data yang digunakan adalah </a:t>
            </a:r>
            <a:r>
              <a:rPr b="1" lang="en" sz="1000">
                <a:solidFill>
                  <a:schemeClr val="dk1"/>
                </a:solidFill>
                <a:latin typeface="Courier New"/>
                <a:ea typeface="Courier New"/>
                <a:cs typeface="Courier New"/>
                <a:sym typeface="Courier New"/>
              </a:rPr>
              <a:t>Flow&lt;Preferences&gt;</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Jadi, kita bisa mendapatkan seluruh preferences atau memetakannya ke value yang sebenarnya kita inginkan.</a:t>
            </a:r>
            <a:endParaRPr sz="1000">
              <a:solidFill>
                <a:schemeClr val="dk1"/>
              </a:solidFill>
              <a:latin typeface="Montserrat"/>
              <a:ea typeface="Montserrat"/>
              <a:cs typeface="Montserrat"/>
              <a:sym typeface="Montserrat"/>
            </a:endParaRPr>
          </a:p>
        </p:txBody>
      </p:sp>
      <p:sp>
        <p:nvSpPr>
          <p:cNvPr id="1005" name="Google Shape;1005;p11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6" name="Google Shape;1006;p1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007" name="Google Shape;1007;p1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8" name="Google Shape;1008;p1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9" name="Google Shape;1009;p1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010" name="Google Shape;1010;p113"/>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011" name="Google Shape;1011;p1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2" name="Google Shape;1012;p1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3" name="Google Shape;1013;p1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4" name="Google Shape;1014;p1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15" name="Google Shape;1015;p1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16" name="Google Shape;1016;p11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017" name="Google Shape;1017;p1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18" name="Google Shape;1018;p1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019" name="Google Shape;1019;p113"/>
          <p:cNvPicPr preferRelativeResize="0"/>
          <p:nvPr/>
        </p:nvPicPr>
        <p:blipFill>
          <a:blip r:embed="rId5">
            <a:alphaModFix/>
          </a:blip>
          <a:stretch>
            <a:fillRect/>
          </a:stretch>
        </p:blipFill>
        <p:spPr>
          <a:xfrm>
            <a:off x="4724400" y="1826069"/>
            <a:ext cx="3892200" cy="2062856"/>
          </a:xfrm>
          <a:prstGeom prst="rect">
            <a:avLst/>
          </a:prstGeom>
          <a:noFill/>
          <a:ln>
            <a:noFill/>
          </a:ln>
        </p:spPr>
      </p:pic>
      <p:sp>
        <p:nvSpPr>
          <p:cNvPr id="1020" name="Google Shape;1020;p113"/>
          <p:cNvSpPr/>
          <p:nvPr/>
        </p:nvSpPr>
        <p:spPr>
          <a:xfrm>
            <a:off x="7317900" y="2334775"/>
            <a:ext cx="1119300" cy="24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4" name="Shape 1024"/>
        <p:cNvGrpSpPr/>
        <p:nvPr/>
      </p:nvGrpSpPr>
      <p:grpSpPr>
        <a:xfrm>
          <a:off x="0" y="0"/>
          <a:ext cx="0" cy="0"/>
          <a:chOff x="0" y="0"/>
          <a:chExt cx="0" cy="0"/>
        </a:xfrm>
      </p:grpSpPr>
      <p:sp>
        <p:nvSpPr>
          <p:cNvPr id="1025" name="Google Shape;1025;p114"/>
          <p:cNvSpPr txBox="1"/>
          <p:nvPr/>
        </p:nvSpPr>
        <p:spPr>
          <a:xfrm>
            <a:off x="1471650" y="1130147"/>
            <a:ext cx="6200700" cy="83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6: Handling Exceptions</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Dengan menggunakan object Flow, kita dapat menangkap exceptions.</a:t>
            </a:r>
            <a:endParaRPr sz="1000">
              <a:solidFill>
                <a:schemeClr val="dk1"/>
              </a:solidFill>
              <a:latin typeface="Montserrat"/>
              <a:ea typeface="Montserrat"/>
              <a:cs typeface="Montserrat"/>
              <a:sym typeface="Montserrat"/>
            </a:endParaRPr>
          </a:p>
        </p:txBody>
      </p:sp>
      <p:sp>
        <p:nvSpPr>
          <p:cNvPr id="1026" name="Google Shape;1026;p11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7" name="Google Shape;1027;p1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028" name="Google Shape;1028;p1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9" name="Google Shape;1029;p1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0" name="Google Shape;1030;p1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031" name="Google Shape;1031;p114"/>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032" name="Google Shape;1032;p1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3" name="Google Shape;1033;p1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4" name="Google Shape;1034;p1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5" name="Google Shape;1035;p1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6" name="Google Shape;1036;p1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37" name="Google Shape;1037;p114"/>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038" name="Google Shape;1038;p1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9" name="Google Shape;1039;p1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040" name="Google Shape;1040;p114"/>
          <p:cNvPicPr preferRelativeResize="0"/>
          <p:nvPr/>
        </p:nvPicPr>
        <p:blipFill>
          <a:blip r:embed="rId5">
            <a:alphaModFix/>
          </a:blip>
          <a:stretch>
            <a:fillRect/>
          </a:stretch>
        </p:blipFill>
        <p:spPr>
          <a:xfrm>
            <a:off x="1286900" y="2241675"/>
            <a:ext cx="6570201" cy="204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4" name="Shape 1044"/>
        <p:cNvGrpSpPr/>
        <p:nvPr/>
      </p:nvGrpSpPr>
      <p:grpSpPr>
        <a:xfrm>
          <a:off x="0" y="0"/>
          <a:ext cx="0" cy="0"/>
          <a:chOff x="0" y="0"/>
          <a:chExt cx="0" cy="0"/>
        </a:xfrm>
      </p:grpSpPr>
      <p:sp>
        <p:nvSpPr>
          <p:cNvPr id="1045" name="Google Shape;1045;p115"/>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Tahap 6: Membuat DataStoreManager (Optional)</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mendapatkan hasil yang maksimal dari DataStore, ada baiknya untuk kita memiliki class yang terpusat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Gunanya untuk menampung setiap logika terkait dengan read/write data. </a:t>
            </a:r>
            <a:endParaRPr sz="1000">
              <a:solidFill>
                <a:schemeClr val="dk1"/>
              </a:solidFill>
              <a:latin typeface="Montserrat"/>
              <a:ea typeface="Montserrat"/>
              <a:cs typeface="Montserrat"/>
              <a:sym typeface="Montserrat"/>
            </a:endParaRPr>
          </a:p>
        </p:txBody>
      </p:sp>
      <p:sp>
        <p:nvSpPr>
          <p:cNvPr id="1046" name="Google Shape;1046;p11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7" name="Google Shape;1047;p1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048" name="Google Shape;1048;p1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9" name="Google Shape;1049;p1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0" name="Google Shape;1050;p1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051" name="Google Shape;1051;p115"/>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052" name="Google Shape;1052;p1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3" name="Google Shape;1053;p1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4" name="Google Shape;1054;p1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5" name="Google Shape;1055;p1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6" name="Google Shape;1056;p1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57" name="Google Shape;1057;p11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058" name="Google Shape;1058;p1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9" name="Google Shape;1059;p1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060" name="Google Shape;1060;p115"/>
          <p:cNvPicPr preferRelativeResize="0"/>
          <p:nvPr/>
        </p:nvPicPr>
        <p:blipFill>
          <a:blip r:embed="rId5">
            <a:alphaModFix/>
          </a:blip>
          <a:stretch>
            <a:fillRect/>
          </a:stretch>
        </p:blipFill>
        <p:spPr>
          <a:xfrm>
            <a:off x="5455300" y="961901"/>
            <a:ext cx="2719099" cy="36988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4" name="Shape 1064"/>
        <p:cNvGrpSpPr/>
        <p:nvPr/>
      </p:nvGrpSpPr>
      <p:grpSpPr>
        <a:xfrm>
          <a:off x="0" y="0"/>
          <a:ext cx="0" cy="0"/>
          <a:chOff x="0" y="0"/>
          <a:chExt cx="0" cy="0"/>
        </a:xfrm>
      </p:grpSpPr>
      <p:sp>
        <p:nvSpPr>
          <p:cNvPr id="1065" name="Google Shape;1065;p116"/>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Tanpa meng-expose DataStore secara langsung, </a:t>
            </a:r>
            <a:r>
              <a:rPr lang="en" sz="1000">
                <a:solidFill>
                  <a:schemeClr val="dk1"/>
                </a:solidFill>
                <a:latin typeface="Montserrat"/>
                <a:ea typeface="Montserrat"/>
                <a:cs typeface="Montserrat"/>
                <a:sym typeface="Montserrat"/>
              </a:rPr>
              <a:t>DataStoreManager akan memastikan bahwa tempat tersebut menjadi satu-satunya tempat di aplikasi yang melakukan perubahan pada DataStore.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Hal ini mencegah duplikasi kode dan masalah yang nantinya ditimbulkan.</a:t>
            </a:r>
            <a:endParaRPr sz="1000">
              <a:solidFill>
                <a:schemeClr val="dk1"/>
              </a:solidFill>
              <a:latin typeface="Montserrat"/>
              <a:ea typeface="Montserrat"/>
              <a:cs typeface="Montserrat"/>
              <a:sym typeface="Montserrat"/>
            </a:endParaRPr>
          </a:p>
        </p:txBody>
      </p:sp>
      <p:sp>
        <p:nvSpPr>
          <p:cNvPr id="1066" name="Google Shape;1066;p116"/>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7" name="Google Shape;1067;p1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068" name="Google Shape;1068;p1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9" name="Google Shape;1069;p1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0" name="Google Shape;1070;p1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071" name="Google Shape;1071;p116"/>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072" name="Google Shape;1072;p1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3" name="Google Shape;1073;p1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4" name="Google Shape;1074;p1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5" name="Google Shape;1075;p1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6" name="Google Shape;1076;p1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77" name="Google Shape;1077;p116"/>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078" name="Google Shape;1078;p1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79" name="Google Shape;1079;p1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080" name="Google Shape;1080;p116"/>
          <p:cNvPicPr preferRelativeResize="0"/>
          <p:nvPr/>
        </p:nvPicPr>
        <p:blipFill>
          <a:blip r:embed="rId5">
            <a:alphaModFix/>
          </a:blip>
          <a:stretch>
            <a:fillRect/>
          </a:stretch>
        </p:blipFill>
        <p:spPr>
          <a:xfrm>
            <a:off x="5464200" y="914400"/>
            <a:ext cx="2856814" cy="38861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90"/>
          <p:cNvSpPr txBox="1"/>
          <p:nvPr/>
        </p:nvSpPr>
        <p:spPr>
          <a:xfrm>
            <a:off x="509575" y="914400"/>
            <a:ext cx="4115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Hi Binarian</a:t>
            </a:r>
            <a:r>
              <a:rPr b="1" lang="en" sz="1600">
                <a:solidFill>
                  <a:schemeClr val="accent2"/>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Gimana belajar kamu sejauh ini?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Sebelum masuk ke topik hari ini kita coba flashback dikit nih. Dulu kita pernah belajar tentang SharedPreferences. Sebuah </a:t>
            </a:r>
            <a:r>
              <a:rPr lang="en" sz="1000">
                <a:solidFill>
                  <a:schemeClr val="dk1"/>
                </a:solidFill>
                <a:latin typeface="Montserrat"/>
                <a:ea typeface="Montserrat"/>
                <a:cs typeface="Montserrat"/>
                <a:sym typeface="Montserrat"/>
              </a:rPr>
              <a:t> penyimpanan data lokal untuk menyimpan data ke aplikasi.</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Nah semakin seru, saat ini Google telah membuat library baru yang bisa melakukan hal yang sama kayak SharedPreferences.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Bedanya, kali ini nama dan teknologinya berbeda. Kita sebut doi sebagai </a:t>
            </a:r>
            <a:r>
              <a:rPr b="1" lang="en" sz="1000">
                <a:solidFill>
                  <a:schemeClr val="dk1"/>
                </a:solidFill>
                <a:latin typeface="Montserrat"/>
                <a:ea typeface="Montserrat"/>
                <a:cs typeface="Montserrat"/>
                <a:sym typeface="Montserrat"/>
              </a:rPr>
              <a:t>DataStore</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Spesial</a:t>
            </a:r>
            <a:r>
              <a:rPr lang="en" sz="1000">
                <a:solidFill>
                  <a:schemeClr val="dk1"/>
                </a:solidFill>
                <a:latin typeface="Montserrat"/>
                <a:ea typeface="Montserrat"/>
                <a:cs typeface="Montserrat"/>
                <a:sym typeface="Montserrat"/>
              </a:rPr>
              <a:t> pada </a:t>
            </a:r>
            <a:r>
              <a:rPr b="1" lang="en" sz="1000">
                <a:solidFill>
                  <a:schemeClr val="dk1"/>
                </a:solidFill>
                <a:latin typeface="Montserrat"/>
                <a:ea typeface="Montserrat"/>
                <a:cs typeface="Montserrat"/>
                <a:sym typeface="Montserrat"/>
              </a:rPr>
              <a:t>Topik 3</a:t>
            </a:r>
            <a:r>
              <a:rPr lang="en" sz="1000">
                <a:solidFill>
                  <a:schemeClr val="dk1"/>
                </a:solidFill>
                <a:latin typeface="Montserrat"/>
                <a:ea typeface="Montserrat"/>
                <a:cs typeface="Montserrat"/>
                <a:sym typeface="Montserrat"/>
              </a:rPr>
              <a:t>, kita akan lebih dalam mempelajari itu. Yuk, lanjut!</a:t>
            </a:r>
            <a:endParaRPr b="1" sz="1600">
              <a:solidFill>
                <a:schemeClr val="accent2"/>
              </a:solidFill>
              <a:latin typeface="Montserrat"/>
              <a:ea typeface="Montserrat"/>
              <a:cs typeface="Montserrat"/>
              <a:sym typeface="Montserrat"/>
            </a:endParaRPr>
          </a:p>
        </p:txBody>
      </p:sp>
      <p:pic>
        <p:nvPicPr>
          <p:cNvPr id="532" name="Google Shape;532;p90"/>
          <p:cNvPicPr preferRelativeResize="0"/>
          <p:nvPr/>
        </p:nvPicPr>
        <p:blipFill rotWithShape="1">
          <a:blip r:embed="rId3">
            <a:alphaModFix/>
          </a:blip>
          <a:srcRect b="0" l="0" r="0" t="0"/>
          <a:stretch/>
        </p:blipFill>
        <p:spPr>
          <a:xfrm>
            <a:off x="8074650" y="4573075"/>
            <a:ext cx="718350" cy="366500"/>
          </a:xfrm>
          <a:prstGeom prst="rect">
            <a:avLst/>
          </a:prstGeom>
          <a:noFill/>
          <a:ln>
            <a:noFill/>
          </a:ln>
        </p:spPr>
      </p:pic>
      <p:sp>
        <p:nvSpPr>
          <p:cNvPr id="533" name="Google Shape;533;p90"/>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4" name="Google Shape;534;p9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535" name="Google Shape;535;p9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6" name="Google Shape;536;p9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7" name="Google Shape;537;p9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538" name="Google Shape;538;p90"/>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539" name="Google Shape;539;p9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0" name="Google Shape;540;p9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1" name="Google Shape;541;p9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2" name="Google Shape;542;p9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3" name="Google Shape;543;p9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44" name="Google Shape;544;p90"/>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545" name="Google Shape;545;p9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6" name="Google Shape;546;p9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Pengantar</a:t>
            </a:r>
            <a:endParaRPr b="1" i="0" sz="1100" u="none" cap="none" strike="noStrike">
              <a:solidFill>
                <a:srgbClr val="FFFFFF"/>
              </a:solidFill>
              <a:latin typeface="Montserrat"/>
              <a:ea typeface="Montserrat"/>
              <a:cs typeface="Montserrat"/>
              <a:sym typeface="Montserrat"/>
            </a:endParaRPr>
          </a:p>
        </p:txBody>
      </p:sp>
      <p:pic>
        <p:nvPicPr>
          <p:cNvPr id="547" name="Google Shape;547;p90"/>
          <p:cNvPicPr preferRelativeResize="0"/>
          <p:nvPr/>
        </p:nvPicPr>
        <p:blipFill rotWithShape="1">
          <a:blip r:embed="rId6">
            <a:alphaModFix/>
          </a:blip>
          <a:srcRect b="0" l="0" r="0" t="0"/>
          <a:stretch/>
        </p:blipFill>
        <p:spPr>
          <a:xfrm>
            <a:off x="5460468" y="1139150"/>
            <a:ext cx="2614181" cy="3348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4" name="Shape 1084"/>
        <p:cNvGrpSpPr/>
        <p:nvPr/>
      </p:nvGrpSpPr>
      <p:grpSpPr>
        <a:xfrm>
          <a:off x="0" y="0"/>
          <a:ext cx="0" cy="0"/>
          <a:chOff x="0" y="0"/>
          <a:chExt cx="0" cy="0"/>
        </a:xfrm>
      </p:grpSpPr>
      <p:sp>
        <p:nvSpPr>
          <p:cNvPr id="1085" name="Google Shape;1085;p117"/>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Dengan penambahan ini, kita tidak dapat mengedit DataStore secara langsung.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Kita perlu menggunakan DataStoreManager yang memastikan bahwa setiap operasi IO ditangani dalam satu class saja.</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Kodenya pakai yang disamping ini. Walaupun kelihatannya panjang bingbing, kita bakal coba bahas pelan-pelan 😃</a:t>
            </a:r>
            <a:endParaRPr sz="1000">
              <a:solidFill>
                <a:schemeClr val="dk1"/>
              </a:solidFill>
              <a:latin typeface="Montserrat"/>
              <a:ea typeface="Montserrat"/>
              <a:cs typeface="Montserrat"/>
              <a:sym typeface="Montserrat"/>
            </a:endParaRPr>
          </a:p>
        </p:txBody>
      </p:sp>
      <p:sp>
        <p:nvSpPr>
          <p:cNvPr id="1086" name="Google Shape;1086;p117"/>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7" name="Google Shape;1087;p1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088" name="Google Shape;1088;p1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89" name="Google Shape;1089;p1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0" name="Google Shape;1090;p1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091" name="Google Shape;1091;p117"/>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092" name="Google Shape;1092;p1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3" name="Google Shape;1093;p1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4" name="Google Shape;1094;p1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5" name="Google Shape;1095;p1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6" name="Google Shape;1096;p1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7" name="Google Shape;1097;p117"/>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098" name="Google Shape;1098;p1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9" name="Google Shape;1099;p1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100" name="Google Shape;1100;p117"/>
          <p:cNvPicPr preferRelativeResize="0"/>
          <p:nvPr/>
        </p:nvPicPr>
        <p:blipFill>
          <a:blip r:embed="rId5">
            <a:alphaModFix/>
          </a:blip>
          <a:stretch>
            <a:fillRect/>
          </a:stretch>
        </p:blipFill>
        <p:spPr>
          <a:xfrm>
            <a:off x="5588126" y="914400"/>
            <a:ext cx="2856823" cy="38861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4" name="Shape 1104"/>
        <p:cNvGrpSpPr/>
        <p:nvPr/>
      </p:nvGrpSpPr>
      <p:grpSpPr>
        <a:xfrm>
          <a:off x="0" y="0"/>
          <a:ext cx="0" cy="0"/>
          <a:chOff x="0" y="0"/>
          <a:chExt cx="0" cy="0"/>
        </a:xfrm>
      </p:grpSpPr>
      <p:sp>
        <p:nvSpPr>
          <p:cNvPr id="1105" name="Google Shape;1105;p11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6" name="Google Shape;1106;p1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107" name="Google Shape;1107;p1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8" name="Google Shape;1108;p1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9" name="Google Shape;1109;p1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110" name="Google Shape;1110;p118"/>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111" name="Google Shape;1111;p1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2" name="Google Shape;1112;p1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3" name="Google Shape;1113;p1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4" name="Google Shape;1114;p1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5" name="Google Shape;1115;p1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16" name="Google Shape;1116;p11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117" name="Google Shape;1117;p1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8" name="Google Shape;1118;p1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119" name="Google Shape;1119;p118"/>
          <p:cNvPicPr preferRelativeResize="0"/>
          <p:nvPr/>
        </p:nvPicPr>
        <p:blipFill>
          <a:blip r:embed="rId5">
            <a:alphaModFix/>
          </a:blip>
          <a:stretch>
            <a:fillRect/>
          </a:stretch>
        </p:blipFill>
        <p:spPr>
          <a:xfrm>
            <a:off x="4724400" y="1330999"/>
            <a:ext cx="3908124" cy="3035326"/>
          </a:xfrm>
          <a:prstGeom prst="rect">
            <a:avLst/>
          </a:prstGeom>
          <a:noFill/>
          <a:ln>
            <a:noFill/>
          </a:ln>
        </p:spPr>
      </p:pic>
      <p:sp>
        <p:nvSpPr>
          <p:cNvPr id="1120" name="Google Shape;1120;p118"/>
          <p:cNvSpPr/>
          <p:nvPr/>
        </p:nvSpPr>
        <p:spPr>
          <a:xfrm>
            <a:off x="4964075" y="1869625"/>
            <a:ext cx="3618300" cy="8958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8"/>
          <p:cNvSpPr/>
          <p:nvPr/>
        </p:nvSpPr>
        <p:spPr>
          <a:xfrm>
            <a:off x="4964125" y="2935450"/>
            <a:ext cx="3618300" cy="8958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8"/>
          <p:cNvSpPr txBox="1"/>
          <p:nvPr/>
        </p:nvSpPr>
        <p:spPr>
          <a:xfrm>
            <a:off x="509675" y="1540700"/>
            <a:ext cx="35409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Deklarasi class </a:t>
            </a:r>
            <a:r>
              <a:rPr b="1" lang="en" sz="1000">
                <a:latin typeface="Courier New"/>
                <a:ea typeface="Courier New"/>
                <a:cs typeface="Courier New"/>
                <a:sym typeface="Courier New"/>
              </a:rPr>
              <a:t>CounterDataStoreManager</a:t>
            </a:r>
            <a:endParaRPr b="1" sz="1000">
              <a:latin typeface="Courier New"/>
              <a:ea typeface="Courier New"/>
              <a:cs typeface="Courier New"/>
              <a:sym typeface="Courier New"/>
            </a:endParaRPr>
          </a:p>
        </p:txBody>
      </p:sp>
      <p:sp>
        <p:nvSpPr>
          <p:cNvPr id="1123" name="Google Shape;1123;p118"/>
          <p:cNvSpPr/>
          <p:nvPr/>
        </p:nvSpPr>
        <p:spPr>
          <a:xfrm>
            <a:off x="4773525" y="1594700"/>
            <a:ext cx="3489600" cy="230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8"/>
          <p:cNvSpPr txBox="1"/>
          <p:nvPr/>
        </p:nvSpPr>
        <p:spPr>
          <a:xfrm>
            <a:off x="509675" y="2071225"/>
            <a:ext cx="35409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Kode untuk menambahkan value dari preference setiap ada data baru masuk.</a:t>
            </a:r>
            <a:endParaRPr b="1" sz="1000">
              <a:latin typeface="Courier New"/>
              <a:ea typeface="Courier New"/>
              <a:cs typeface="Courier New"/>
              <a:sym typeface="Courier New"/>
            </a:endParaRPr>
          </a:p>
        </p:txBody>
      </p:sp>
      <p:sp>
        <p:nvSpPr>
          <p:cNvPr id="1125" name="Google Shape;1125;p118"/>
          <p:cNvSpPr txBox="1"/>
          <p:nvPr/>
        </p:nvSpPr>
        <p:spPr>
          <a:xfrm>
            <a:off x="509675" y="3137050"/>
            <a:ext cx="35409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Kode untuk mengurangi value dari preference setiap ada data baru masuk.</a:t>
            </a:r>
            <a:endParaRPr b="1" sz="1000">
              <a:latin typeface="Courier New"/>
              <a:ea typeface="Courier New"/>
              <a:cs typeface="Courier New"/>
              <a:sym typeface="Courier New"/>
            </a:endParaRPr>
          </a:p>
        </p:txBody>
      </p:sp>
      <p:cxnSp>
        <p:nvCxnSpPr>
          <p:cNvPr id="1126" name="Google Shape;1126;p118"/>
          <p:cNvCxnSpPr>
            <a:stCxn id="1123" idx="1"/>
            <a:endCxn id="1122" idx="3"/>
          </p:cNvCxnSpPr>
          <p:nvPr/>
        </p:nvCxnSpPr>
        <p:spPr>
          <a:xfrm flipH="1">
            <a:off x="4050525" y="1710050"/>
            <a:ext cx="723000" cy="600"/>
          </a:xfrm>
          <a:prstGeom prst="bentConnector3">
            <a:avLst>
              <a:gd fmla="val 49997" name="adj1"/>
            </a:avLst>
          </a:prstGeom>
          <a:noFill/>
          <a:ln cap="flat" cmpd="sng" w="19050">
            <a:solidFill>
              <a:schemeClr val="accent1"/>
            </a:solidFill>
            <a:prstDash val="solid"/>
            <a:round/>
            <a:headEnd len="med" w="med" type="none"/>
            <a:tailEnd len="med" w="med" type="triangle"/>
          </a:ln>
        </p:spPr>
      </p:cxnSp>
      <p:cxnSp>
        <p:nvCxnSpPr>
          <p:cNvPr id="1127" name="Google Shape;1127;p118"/>
          <p:cNvCxnSpPr>
            <a:stCxn id="1120" idx="1"/>
            <a:endCxn id="1124" idx="3"/>
          </p:cNvCxnSpPr>
          <p:nvPr/>
        </p:nvCxnSpPr>
        <p:spPr>
          <a:xfrm flipH="1">
            <a:off x="4050575" y="2317525"/>
            <a:ext cx="913500" cy="600"/>
          </a:xfrm>
          <a:prstGeom prst="bentConnector3">
            <a:avLst>
              <a:gd fmla="val 50000" name="adj1"/>
            </a:avLst>
          </a:prstGeom>
          <a:noFill/>
          <a:ln cap="flat" cmpd="sng" w="19050">
            <a:solidFill>
              <a:schemeClr val="accent1"/>
            </a:solidFill>
            <a:prstDash val="solid"/>
            <a:round/>
            <a:headEnd len="med" w="med" type="none"/>
            <a:tailEnd len="med" w="med" type="triangle"/>
          </a:ln>
        </p:spPr>
      </p:cxnSp>
      <p:cxnSp>
        <p:nvCxnSpPr>
          <p:cNvPr id="1128" name="Google Shape;1128;p118"/>
          <p:cNvCxnSpPr>
            <a:stCxn id="1121" idx="1"/>
            <a:endCxn id="1125" idx="3"/>
          </p:cNvCxnSpPr>
          <p:nvPr/>
        </p:nvCxnSpPr>
        <p:spPr>
          <a:xfrm flipH="1">
            <a:off x="4050625" y="3383350"/>
            <a:ext cx="913500" cy="600"/>
          </a:xfrm>
          <a:prstGeom prst="bentConnector3">
            <a:avLst>
              <a:gd fmla="val 50003"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2" name="Shape 1132"/>
        <p:cNvGrpSpPr/>
        <p:nvPr/>
      </p:nvGrpSpPr>
      <p:grpSpPr>
        <a:xfrm>
          <a:off x="0" y="0"/>
          <a:ext cx="0" cy="0"/>
          <a:chOff x="0" y="0"/>
          <a:chExt cx="0" cy="0"/>
        </a:xfrm>
      </p:grpSpPr>
      <p:sp>
        <p:nvSpPr>
          <p:cNvPr id="1133" name="Google Shape;1133;p11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4" name="Google Shape;1134;p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135" name="Google Shape;1135;p1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6" name="Google Shape;1136;p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7" name="Google Shape;1137;p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138" name="Google Shape;1138;p119"/>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139" name="Google Shape;1139;p1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0" name="Google Shape;1140;p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1" name="Google Shape;1141;p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2" name="Google Shape;1142;p1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3" name="Google Shape;1143;p1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44" name="Google Shape;1144;p11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145" name="Google Shape;1145;p1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6" name="Google Shape;1146;p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Implementasi DataStore</a:t>
            </a:r>
            <a:endParaRPr b="1" sz="1100">
              <a:solidFill>
                <a:schemeClr val="lt1"/>
              </a:solidFill>
              <a:latin typeface="Montserrat"/>
              <a:ea typeface="Montserrat"/>
              <a:cs typeface="Montserrat"/>
              <a:sym typeface="Montserrat"/>
            </a:endParaRPr>
          </a:p>
        </p:txBody>
      </p:sp>
      <p:pic>
        <p:nvPicPr>
          <p:cNvPr id="1147" name="Google Shape;1147;p119"/>
          <p:cNvPicPr preferRelativeResize="0"/>
          <p:nvPr/>
        </p:nvPicPr>
        <p:blipFill>
          <a:blip r:embed="rId5">
            <a:alphaModFix/>
          </a:blip>
          <a:stretch>
            <a:fillRect/>
          </a:stretch>
        </p:blipFill>
        <p:spPr>
          <a:xfrm>
            <a:off x="4724400" y="1431262"/>
            <a:ext cx="3892200" cy="3025188"/>
          </a:xfrm>
          <a:prstGeom prst="rect">
            <a:avLst/>
          </a:prstGeom>
          <a:noFill/>
          <a:ln>
            <a:noFill/>
          </a:ln>
        </p:spPr>
      </p:pic>
      <p:sp>
        <p:nvSpPr>
          <p:cNvPr id="1148" name="Google Shape;1148;p119"/>
          <p:cNvSpPr txBox="1"/>
          <p:nvPr/>
        </p:nvSpPr>
        <p:spPr>
          <a:xfrm>
            <a:off x="487625" y="1691550"/>
            <a:ext cx="35409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Fungsi suspend untuk</a:t>
            </a:r>
            <a:r>
              <a:rPr b="1" lang="en" sz="1000">
                <a:latin typeface="Courier New"/>
                <a:ea typeface="Courier New"/>
                <a:cs typeface="Courier New"/>
                <a:sym typeface="Courier New"/>
              </a:rPr>
              <a:t> setCounter</a:t>
            </a:r>
            <a:endParaRPr b="1" sz="1000">
              <a:latin typeface="Courier New"/>
              <a:ea typeface="Courier New"/>
              <a:cs typeface="Courier New"/>
              <a:sym typeface="Courier New"/>
            </a:endParaRPr>
          </a:p>
        </p:txBody>
      </p:sp>
      <p:sp>
        <p:nvSpPr>
          <p:cNvPr id="1149" name="Google Shape;1149;p119"/>
          <p:cNvSpPr/>
          <p:nvPr/>
        </p:nvSpPr>
        <p:spPr>
          <a:xfrm>
            <a:off x="4773525" y="1691550"/>
            <a:ext cx="3059100" cy="665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9"/>
          <p:cNvSpPr/>
          <p:nvPr/>
        </p:nvSpPr>
        <p:spPr>
          <a:xfrm>
            <a:off x="4925925" y="2420375"/>
            <a:ext cx="3609900" cy="1852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9"/>
          <p:cNvSpPr txBox="1"/>
          <p:nvPr/>
        </p:nvSpPr>
        <p:spPr>
          <a:xfrm>
            <a:off x="487625" y="3177275"/>
            <a:ext cx="35409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Pengambil alih (getter) untuk flow nila Counter</a:t>
            </a:r>
            <a:endParaRPr b="1" sz="1000">
              <a:latin typeface="Courier New"/>
              <a:ea typeface="Courier New"/>
              <a:cs typeface="Courier New"/>
              <a:sym typeface="Courier New"/>
            </a:endParaRPr>
          </a:p>
        </p:txBody>
      </p:sp>
      <p:cxnSp>
        <p:nvCxnSpPr>
          <p:cNvPr id="1152" name="Google Shape;1152;p119"/>
          <p:cNvCxnSpPr>
            <a:stCxn id="1149" idx="1"/>
            <a:endCxn id="1148" idx="3"/>
          </p:cNvCxnSpPr>
          <p:nvPr/>
        </p:nvCxnSpPr>
        <p:spPr>
          <a:xfrm rot="10800000">
            <a:off x="4028625" y="1860900"/>
            <a:ext cx="744900" cy="163500"/>
          </a:xfrm>
          <a:prstGeom prst="bentConnector3">
            <a:avLst>
              <a:gd fmla="val 50007" name="adj1"/>
            </a:avLst>
          </a:prstGeom>
          <a:noFill/>
          <a:ln cap="flat" cmpd="sng" w="28575">
            <a:solidFill>
              <a:schemeClr val="accent1"/>
            </a:solidFill>
            <a:prstDash val="solid"/>
            <a:round/>
            <a:headEnd len="med" w="med" type="none"/>
            <a:tailEnd len="med" w="med" type="triangle"/>
          </a:ln>
        </p:spPr>
      </p:cxnSp>
      <p:cxnSp>
        <p:nvCxnSpPr>
          <p:cNvPr id="1153" name="Google Shape;1153;p119"/>
          <p:cNvCxnSpPr>
            <a:stCxn id="1150" idx="1"/>
            <a:endCxn id="1151" idx="3"/>
          </p:cNvCxnSpPr>
          <p:nvPr/>
        </p:nvCxnSpPr>
        <p:spPr>
          <a:xfrm flipH="1">
            <a:off x="4028625" y="3346625"/>
            <a:ext cx="897300" cy="600"/>
          </a:xfrm>
          <a:prstGeom prst="bentConnector3">
            <a:avLst>
              <a:gd fmla="val 50006" name="adj1"/>
            </a:avLst>
          </a:prstGeom>
          <a:noFill/>
          <a:ln cap="flat" cmpd="sng" w="28575">
            <a:solidFill>
              <a:schemeClr val="accent1"/>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157" name="Shape 1157"/>
        <p:cNvGrpSpPr/>
        <p:nvPr/>
      </p:nvGrpSpPr>
      <p:grpSpPr>
        <a:xfrm>
          <a:off x="0" y="0"/>
          <a:ext cx="0" cy="0"/>
          <a:chOff x="0" y="0"/>
          <a:chExt cx="0" cy="0"/>
        </a:xfrm>
      </p:grpSpPr>
      <p:sp>
        <p:nvSpPr>
          <p:cNvPr id="1158" name="Google Shape;1158;p12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9" name="Google Shape;1159;p12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0" name="Google Shape;1160;p12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1" name="Google Shape;1161;p12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2" name="Google Shape;1162;p12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chemeClr val="lt1"/>
                </a:solidFill>
                <a:latin typeface="Montserrat"/>
                <a:ea typeface="Montserrat"/>
                <a:cs typeface="Montserrat"/>
                <a:sym typeface="Montserrat"/>
              </a:rPr>
              <a:t>Praktek Membuat</a:t>
            </a:r>
            <a:r>
              <a:rPr b="1" lang="en" sz="1100">
                <a:solidFill>
                  <a:schemeClr val="lt1"/>
                </a:solidFill>
                <a:latin typeface="Montserrat"/>
                <a:ea typeface="Montserrat"/>
                <a:cs typeface="Montserrat"/>
                <a:sym typeface="Montserrat"/>
              </a:rPr>
              <a:t> DataStore</a:t>
            </a:r>
            <a:endParaRPr b="1" sz="1100">
              <a:solidFill>
                <a:schemeClr val="lt1"/>
              </a:solidFill>
              <a:latin typeface="Montserrat"/>
              <a:ea typeface="Montserrat"/>
              <a:cs typeface="Montserrat"/>
              <a:sym typeface="Montserrat"/>
            </a:endParaRPr>
          </a:p>
        </p:txBody>
      </p:sp>
      <p:sp>
        <p:nvSpPr>
          <p:cNvPr id="1163" name="Google Shape;1163;p12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4" name="Google Shape;1164;p12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65" name="Google Shape;1165;p12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66" name="Google Shape;1166;p12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7" name="Google Shape;1167;p120"/>
          <p:cNvSpPr txBox="1"/>
          <p:nvPr/>
        </p:nvSpPr>
        <p:spPr>
          <a:xfrm>
            <a:off x="4727450" y="880700"/>
            <a:ext cx="3886200" cy="3919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Gengs, gimana udah lebih kebayang belum?😃</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Perkenalan udah, implementasi juga juga udah. </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Sekarang sebagai penyempurna pembelajaran hari ini, kita coba yuk </a:t>
            </a:r>
            <a:r>
              <a:rPr b="1" lang="en">
                <a:solidFill>
                  <a:schemeClr val="accent1"/>
                </a:solidFill>
                <a:latin typeface="Montserrat"/>
                <a:ea typeface="Montserrat"/>
                <a:cs typeface="Montserrat"/>
                <a:sym typeface="Montserrat"/>
              </a:rPr>
              <a:t>membuat DataStore sendiri.</a:t>
            </a:r>
            <a:endParaRPr b="1">
              <a:solidFill>
                <a:schemeClr val="accent1"/>
              </a:solidFill>
              <a:latin typeface="Montserrat"/>
              <a:ea typeface="Montserrat"/>
              <a:cs typeface="Montserrat"/>
              <a:sym typeface="Montserrat"/>
            </a:endParaRPr>
          </a:p>
        </p:txBody>
      </p:sp>
      <p:grpSp>
        <p:nvGrpSpPr>
          <p:cNvPr id="1168" name="Google Shape;1168;p120"/>
          <p:cNvGrpSpPr/>
          <p:nvPr/>
        </p:nvGrpSpPr>
        <p:grpSpPr>
          <a:xfrm>
            <a:off x="1066800" y="961900"/>
            <a:ext cx="2666236" cy="3838599"/>
            <a:chOff x="1066800" y="961900"/>
            <a:chExt cx="2666236" cy="3838599"/>
          </a:xfrm>
        </p:grpSpPr>
        <p:pic>
          <p:nvPicPr>
            <p:cNvPr id="1169" name="Google Shape;1169;p120"/>
            <p:cNvPicPr preferRelativeResize="0"/>
            <p:nvPr/>
          </p:nvPicPr>
          <p:blipFill>
            <a:blip r:embed="rId4">
              <a:alphaModFix/>
            </a:blip>
            <a:stretch>
              <a:fillRect/>
            </a:stretch>
          </p:blipFill>
          <p:spPr>
            <a:xfrm>
              <a:off x="1066800" y="990000"/>
              <a:ext cx="2666236" cy="3810499"/>
            </a:xfrm>
            <a:prstGeom prst="rect">
              <a:avLst/>
            </a:prstGeom>
            <a:noFill/>
            <a:ln>
              <a:noFill/>
            </a:ln>
          </p:spPr>
        </p:pic>
        <p:sp>
          <p:nvSpPr>
            <p:cNvPr id="1170" name="Google Shape;1170;p120"/>
            <p:cNvSpPr/>
            <p:nvPr/>
          </p:nvSpPr>
          <p:spPr>
            <a:xfrm>
              <a:off x="2374075" y="961900"/>
              <a:ext cx="936000" cy="567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4" name="Shape 1174"/>
        <p:cNvGrpSpPr/>
        <p:nvPr/>
      </p:nvGrpSpPr>
      <p:grpSpPr>
        <a:xfrm>
          <a:off x="0" y="0"/>
          <a:ext cx="0" cy="0"/>
          <a:chOff x="0" y="0"/>
          <a:chExt cx="0" cy="0"/>
        </a:xfrm>
      </p:grpSpPr>
      <p:sp>
        <p:nvSpPr>
          <p:cNvPr id="1175" name="Google Shape;1175;p121"/>
          <p:cNvSpPr txBox="1"/>
          <p:nvPr/>
        </p:nvSpPr>
        <p:spPr>
          <a:xfrm>
            <a:off x="465575" y="914400"/>
            <a:ext cx="416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Jadi, kita mau buat App apa nih?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Aplikasi yang akan kita buat adalah pengembangan dari contoh implementasi dari ViewModel sebelumnya.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Hanya saja akan kita kembangkan dengan menambahkan DataStore. </a:t>
            </a:r>
            <a:endParaRPr sz="1000">
              <a:solidFill>
                <a:schemeClr val="dk1"/>
              </a:solidFill>
              <a:latin typeface="Montserrat"/>
              <a:ea typeface="Montserrat"/>
              <a:cs typeface="Montserrat"/>
              <a:sym typeface="Montserrat"/>
            </a:endParaRPr>
          </a:p>
        </p:txBody>
      </p:sp>
      <p:sp>
        <p:nvSpPr>
          <p:cNvPr id="1176" name="Google Shape;1176;p121"/>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7" name="Google Shape;1177;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178" name="Google Shape;1178;p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9" name="Google Shape;1179;p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0" name="Google Shape;1180;p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181" name="Google Shape;1181;p121"/>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182" name="Google Shape;1182;p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3" name="Google Shape;1183;p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4" name="Google Shape;1184;p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5" name="Google Shape;1185;p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6" name="Google Shape;1186;p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87" name="Google Shape;1187;p121"/>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188" name="Google Shape;1188;p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9" name="Google Shape;1189;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grpSp>
        <p:nvGrpSpPr>
          <p:cNvPr id="1190" name="Google Shape;1190;p121"/>
          <p:cNvGrpSpPr/>
          <p:nvPr/>
        </p:nvGrpSpPr>
        <p:grpSpPr>
          <a:xfrm>
            <a:off x="5116834" y="988684"/>
            <a:ext cx="3140850" cy="3886394"/>
            <a:chOff x="4735800" y="761500"/>
            <a:chExt cx="3578501" cy="4381998"/>
          </a:xfrm>
        </p:grpSpPr>
        <p:pic>
          <p:nvPicPr>
            <p:cNvPr id="1191" name="Google Shape;1191;p121"/>
            <p:cNvPicPr preferRelativeResize="0"/>
            <p:nvPr/>
          </p:nvPicPr>
          <p:blipFill>
            <a:blip r:embed="rId5">
              <a:alphaModFix/>
            </a:blip>
            <a:stretch>
              <a:fillRect/>
            </a:stretch>
          </p:blipFill>
          <p:spPr>
            <a:xfrm>
              <a:off x="5695375" y="761500"/>
              <a:ext cx="2618926" cy="4381998"/>
            </a:xfrm>
            <a:prstGeom prst="rect">
              <a:avLst/>
            </a:prstGeom>
            <a:noFill/>
            <a:ln>
              <a:noFill/>
            </a:ln>
          </p:spPr>
        </p:pic>
        <p:pic>
          <p:nvPicPr>
            <p:cNvPr id="1192" name="Google Shape;1192;p121"/>
            <p:cNvPicPr preferRelativeResize="0"/>
            <p:nvPr/>
          </p:nvPicPr>
          <p:blipFill>
            <a:blip r:embed="rId6">
              <a:alphaModFix/>
            </a:blip>
            <a:stretch>
              <a:fillRect/>
            </a:stretch>
          </p:blipFill>
          <p:spPr>
            <a:xfrm>
              <a:off x="6062850" y="1091550"/>
              <a:ext cx="1806725" cy="3662877"/>
            </a:xfrm>
            <a:prstGeom prst="rect">
              <a:avLst/>
            </a:prstGeom>
            <a:noFill/>
            <a:ln>
              <a:noFill/>
            </a:ln>
          </p:spPr>
        </p:pic>
        <p:pic>
          <p:nvPicPr>
            <p:cNvPr id="1193" name="Google Shape;1193;p121"/>
            <p:cNvPicPr preferRelativeResize="0"/>
            <p:nvPr/>
          </p:nvPicPr>
          <p:blipFill rotWithShape="1">
            <a:blip r:embed="rId7">
              <a:alphaModFix/>
            </a:blip>
            <a:srcRect b="0" l="0" r="30429" t="0"/>
            <a:stretch/>
          </p:blipFill>
          <p:spPr>
            <a:xfrm>
              <a:off x="4735800" y="1413250"/>
              <a:ext cx="1671424" cy="3730248"/>
            </a:xfrm>
            <a:prstGeom prst="rect">
              <a:avLst/>
            </a:prstGeom>
            <a:noFill/>
            <a:ln>
              <a:noFill/>
            </a:ln>
          </p:spPr>
        </p:pic>
        <p:pic>
          <p:nvPicPr>
            <p:cNvPr id="1194" name="Google Shape;1194;p121"/>
            <p:cNvPicPr preferRelativeResize="0"/>
            <p:nvPr/>
          </p:nvPicPr>
          <p:blipFill rotWithShape="1">
            <a:blip r:embed="rId6">
              <a:alphaModFix/>
            </a:blip>
            <a:srcRect b="35333" l="0" r="0" t="0"/>
            <a:stretch/>
          </p:blipFill>
          <p:spPr>
            <a:xfrm>
              <a:off x="6062850" y="1091550"/>
              <a:ext cx="1806725" cy="2368624"/>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8" name="Shape 1198"/>
        <p:cNvGrpSpPr/>
        <p:nvPr/>
      </p:nvGrpSpPr>
      <p:grpSpPr>
        <a:xfrm>
          <a:off x="0" y="0"/>
          <a:ext cx="0" cy="0"/>
          <a:chOff x="0" y="0"/>
          <a:chExt cx="0" cy="0"/>
        </a:xfrm>
      </p:grpSpPr>
      <p:sp>
        <p:nvSpPr>
          <p:cNvPr id="1199" name="Google Shape;1199;p122"/>
          <p:cNvSpPr txBox="1"/>
          <p:nvPr/>
        </p:nvSpPr>
        <p:spPr>
          <a:xfrm>
            <a:off x="813775" y="914400"/>
            <a:ext cx="7516500" cy="85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1: Persiapkan Project</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Yuk kita siapkan Android Studio kita dan buatlah sebuah project kosong dengan nama </a:t>
            </a:r>
            <a:r>
              <a:rPr b="1" lang="en" sz="1000">
                <a:solidFill>
                  <a:schemeClr val="dk1"/>
                </a:solidFill>
                <a:latin typeface="Montserrat"/>
                <a:ea typeface="Montserrat"/>
                <a:cs typeface="Montserrat"/>
                <a:sym typeface="Montserrat"/>
              </a:rPr>
              <a:t>MyDataStorePractice</a:t>
            </a:r>
            <a:r>
              <a:rPr lang="en" sz="1000">
                <a:solidFill>
                  <a:schemeClr val="dk1"/>
                </a:solidFill>
                <a:latin typeface="Montserrat"/>
                <a:ea typeface="Montserrat"/>
                <a:cs typeface="Montserrat"/>
                <a:sym typeface="Montserrat"/>
              </a:rPr>
              <a:t>.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Setelah itu, kita tambahkan viewBinding dan juga dependency berikut:</a:t>
            </a:r>
            <a:endParaRPr sz="1000">
              <a:solidFill>
                <a:schemeClr val="dk1"/>
              </a:solidFill>
              <a:latin typeface="Montserrat"/>
              <a:ea typeface="Montserrat"/>
              <a:cs typeface="Montserrat"/>
              <a:sym typeface="Montserrat"/>
            </a:endParaRPr>
          </a:p>
        </p:txBody>
      </p:sp>
      <p:sp>
        <p:nvSpPr>
          <p:cNvPr id="1200" name="Google Shape;1200;p122"/>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1" name="Google Shape;1201;p1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202" name="Google Shape;1202;p1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3" name="Google Shape;1203;p1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4" name="Google Shape;1204;p1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05" name="Google Shape;1205;p122"/>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206" name="Google Shape;1206;p1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7" name="Google Shape;1207;p1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8" name="Google Shape;1208;p1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9" name="Google Shape;1209;p1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0" name="Google Shape;1210;p1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11" name="Google Shape;1211;p12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212" name="Google Shape;1212;p1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3" name="Google Shape;1213;p1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214" name="Google Shape;1214;p122"/>
          <p:cNvPicPr preferRelativeResize="0"/>
          <p:nvPr/>
        </p:nvPicPr>
        <p:blipFill>
          <a:blip r:embed="rId5">
            <a:alphaModFix/>
          </a:blip>
          <a:stretch>
            <a:fillRect/>
          </a:stretch>
        </p:blipFill>
        <p:spPr>
          <a:xfrm>
            <a:off x="2010976" y="1954000"/>
            <a:ext cx="5122049" cy="254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8" name="Shape 1218"/>
        <p:cNvGrpSpPr/>
        <p:nvPr/>
      </p:nvGrpSpPr>
      <p:grpSpPr>
        <a:xfrm>
          <a:off x="0" y="0"/>
          <a:ext cx="0" cy="0"/>
          <a:chOff x="0" y="0"/>
          <a:chExt cx="0" cy="0"/>
        </a:xfrm>
      </p:grpSpPr>
      <p:pic>
        <p:nvPicPr>
          <p:cNvPr id="1219" name="Google Shape;1219;p123"/>
          <p:cNvPicPr preferRelativeResize="0"/>
          <p:nvPr/>
        </p:nvPicPr>
        <p:blipFill>
          <a:blip r:embed="rId3">
            <a:alphaModFix/>
          </a:blip>
          <a:stretch>
            <a:fillRect/>
          </a:stretch>
        </p:blipFill>
        <p:spPr>
          <a:xfrm>
            <a:off x="3815825" y="949987"/>
            <a:ext cx="2641099" cy="4037975"/>
          </a:xfrm>
          <a:prstGeom prst="rect">
            <a:avLst/>
          </a:prstGeom>
          <a:noFill/>
          <a:ln>
            <a:noFill/>
          </a:ln>
        </p:spPr>
      </p:pic>
      <p:sp>
        <p:nvSpPr>
          <p:cNvPr id="1220" name="Google Shape;1220;p123"/>
          <p:cNvSpPr txBox="1"/>
          <p:nvPr/>
        </p:nvSpPr>
        <p:spPr>
          <a:xfrm>
            <a:off x="487625" y="928275"/>
            <a:ext cx="3328200" cy="3874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2: Setup Layout-nya</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Jika sudah, selanjutnya kita perlu setup layout MainActivitynya terlebih dahulu.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Kita dapat mencontoh layout berikut ini 👉🏻</a:t>
            </a:r>
            <a:endParaRPr sz="1000">
              <a:solidFill>
                <a:schemeClr val="dk1"/>
              </a:solidFill>
              <a:latin typeface="Montserrat"/>
              <a:ea typeface="Montserrat"/>
              <a:cs typeface="Montserrat"/>
              <a:sym typeface="Montserrat"/>
            </a:endParaRPr>
          </a:p>
        </p:txBody>
      </p:sp>
      <p:sp>
        <p:nvSpPr>
          <p:cNvPr id="1221" name="Google Shape;1221;p12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2" name="Google Shape;1222;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223" name="Google Shape;1223;p1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4" name="Google Shape;1224;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5" name="Google Shape;1225;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26" name="Google Shape;1226;p123"/>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1227" name="Google Shape;1227;p1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8" name="Google Shape;1228;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9" name="Google Shape;1229;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0" name="Google Shape;1230;p1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1" name="Google Shape;1231;p1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32" name="Google Shape;1232;p123"/>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1233" name="Google Shape;1233;p1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4" name="Google Shape;1234;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235" name="Google Shape;1235;p123"/>
          <p:cNvPicPr preferRelativeResize="0"/>
          <p:nvPr/>
        </p:nvPicPr>
        <p:blipFill>
          <a:blip r:embed="rId6">
            <a:alphaModFix/>
          </a:blip>
          <a:stretch>
            <a:fillRect/>
          </a:stretch>
        </p:blipFill>
        <p:spPr>
          <a:xfrm>
            <a:off x="4178075" y="1322925"/>
            <a:ext cx="1850075" cy="3292076"/>
          </a:xfrm>
          <a:prstGeom prst="rect">
            <a:avLst/>
          </a:prstGeom>
          <a:noFill/>
          <a:ln>
            <a:noFill/>
          </a:ln>
        </p:spPr>
      </p:pic>
      <p:pic>
        <p:nvPicPr>
          <p:cNvPr id="1236" name="Google Shape;1236;p123"/>
          <p:cNvPicPr preferRelativeResize="0"/>
          <p:nvPr/>
        </p:nvPicPr>
        <p:blipFill>
          <a:blip r:embed="rId7">
            <a:alphaModFix/>
          </a:blip>
          <a:stretch>
            <a:fillRect/>
          </a:stretch>
        </p:blipFill>
        <p:spPr>
          <a:xfrm>
            <a:off x="6322425" y="1105525"/>
            <a:ext cx="2213524" cy="3726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0" name="Shape 1240"/>
        <p:cNvGrpSpPr/>
        <p:nvPr/>
      </p:nvGrpSpPr>
      <p:grpSpPr>
        <a:xfrm>
          <a:off x="0" y="0"/>
          <a:ext cx="0" cy="0"/>
          <a:chOff x="0" y="0"/>
          <a:chExt cx="0" cy="0"/>
        </a:xfrm>
      </p:grpSpPr>
      <p:sp>
        <p:nvSpPr>
          <p:cNvPr id="1241" name="Google Shape;1241;p124"/>
          <p:cNvSpPr txBox="1"/>
          <p:nvPr/>
        </p:nvSpPr>
        <p:spPr>
          <a:xfrm>
            <a:off x="487625" y="914400"/>
            <a:ext cx="4140300" cy="3908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3: Buat Class Datastore Manager</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Setelah itu, buatlah sebuah class baru dengan nama </a:t>
            </a:r>
            <a:r>
              <a:rPr b="1" lang="en" sz="1000">
                <a:solidFill>
                  <a:schemeClr val="dk1"/>
                </a:solidFill>
                <a:latin typeface="Montserrat"/>
                <a:ea typeface="Montserrat"/>
                <a:cs typeface="Montserrat"/>
                <a:sym typeface="Montserrat"/>
              </a:rPr>
              <a:t>CounterDataStoreManager.</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Lengkapi class tersebut dengan kode seperti pada gambar disamping.</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Pembahasannya di slide berikutnya yah~</a:t>
            </a:r>
            <a:endParaRPr sz="1000">
              <a:solidFill>
                <a:schemeClr val="dk1"/>
              </a:solidFill>
              <a:latin typeface="Montserrat"/>
              <a:ea typeface="Montserrat"/>
              <a:cs typeface="Montserrat"/>
              <a:sym typeface="Montserrat"/>
            </a:endParaRPr>
          </a:p>
        </p:txBody>
      </p:sp>
      <p:sp>
        <p:nvSpPr>
          <p:cNvPr id="1242" name="Google Shape;1242;p12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3" name="Google Shape;1243;p1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244" name="Google Shape;1244;p1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5" name="Google Shape;1245;p1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6" name="Google Shape;1246;p1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47" name="Google Shape;1247;p124"/>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248" name="Google Shape;1248;p1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9" name="Google Shape;1249;p1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0" name="Google Shape;1250;p1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1" name="Google Shape;1251;p1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2" name="Google Shape;1252;p1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53" name="Google Shape;1253;p124"/>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254" name="Google Shape;1254;p1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5" name="Google Shape;1255;p1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256" name="Google Shape;1256;p124"/>
          <p:cNvPicPr preferRelativeResize="0"/>
          <p:nvPr/>
        </p:nvPicPr>
        <p:blipFill>
          <a:blip r:embed="rId5">
            <a:alphaModFix/>
          </a:blip>
          <a:stretch>
            <a:fillRect/>
          </a:stretch>
        </p:blipFill>
        <p:spPr>
          <a:xfrm>
            <a:off x="4887100" y="914395"/>
            <a:ext cx="3729501" cy="39088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0" name="Shape 1260"/>
        <p:cNvGrpSpPr/>
        <p:nvPr/>
      </p:nvGrpSpPr>
      <p:grpSpPr>
        <a:xfrm>
          <a:off x="0" y="0"/>
          <a:ext cx="0" cy="0"/>
          <a:chOff x="0" y="0"/>
          <a:chExt cx="0" cy="0"/>
        </a:xfrm>
      </p:grpSpPr>
      <p:sp>
        <p:nvSpPr>
          <p:cNvPr id="1261" name="Google Shape;1261;p12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2" name="Google Shape;1262;p1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263" name="Google Shape;1263;p1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4" name="Google Shape;1264;p1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5" name="Google Shape;1265;p1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66" name="Google Shape;1266;p125"/>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267" name="Google Shape;1267;p1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8" name="Google Shape;1268;p1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9" name="Google Shape;1269;p1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0" name="Google Shape;1270;p1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1" name="Google Shape;1271;p1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72" name="Google Shape;1272;p12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273" name="Google Shape;1273;p1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4" name="Google Shape;1274;p1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sp>
        <p:nvSpPr>
          <p:cNvPr id="1275" name="Google Shape;1275;p125"/>
          <p:cNvSpPr txBox="1"/>
          <p:nvPr/>
        </p:nvSpPr>
        <p:spPr>
          <a:xfrm>
            <a:off x="487769" y="3277713"/>
            <a:ext cx="3815400" cy="515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Di sini kita mendefine tipe data preferences dengan integer, dan mengeset keysnya dengan </a:t>
            </a:r>
            <a:r>
              <a:rPr b="1" lang="en" sz="1000">
                <a:solidFill>
                  <a:schemeClr val="dk1"/>
                </a:solidFill>
                <a:latin typeface="Montserrat"/>
                <a:ea typeface="Montserrat"/>
                <a:cs typeface="Montserrat"/>
                <a:sym typeface="Montserrat"/>
              </a:rPr>
              <a:t>COUNTER_KEY.</a:t>
            </a:r>
            <a:endParaRPr sz="1000">
              <a:solidFill>
                <a:schemeClr val="dk1"/>
              </a:solidFill>
              <a:latin typeface="Montserrat"/>
              <a:ea typeface="Montserrat"/>
              <a:cs typeface="Montserrat"/>
              <a:sym typeface="Montserrat"/>
            </a:endParaRPr>
          </a:p>
        </p:txBody>
      </p:sp>
      <p:sp>
        <p:nvSpPr>
          <p:cNvPr id="1276" name="Google Shape;1276;p125"/>
          <p:cNvSpPr txBox="1"/>
          <p:nvPr/>
        </p:nvSpPr>
        <p:spPr>
          <a:xfrm>
            <a:off x="487613" y="1465963"/>
            <a:ext cx="3815400" cy="692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Function ini berfungsi untuk mengeset value dengan nilai terakhir yang ditampilkan di dalam aplikasi ke dalam </a:t>
            </a:r>
            <a:r>
              <a:rPr b="1" lang="en" sz="1000">
                <a:solidFill>
                  <a:schemeClr val="dk1"/>
                </a:solidFill>
                <a:latin typeface="Montserrat"/>
                <a:ea typeface="Montserrat"/>
                <a:cs typeface="Montserrat"/>
                <a:sym typeface="Montserrat"/>
              </a:rPr>
              <a:t>DataStore </a:t>
            </a:r>
            <a:r>
              <a:rPr lang="en" sz="1000">
                <a:solidFill>
                  <a:schemeClr val="dk1"/>
                </a:solidFill>
                <a:latin typeface="Montserrat"/>
                <a:ea typeface="Montserrat"/>
                <a:cs typeface="Montserrat"/>
                <a:sym typeface="Montserrat"/>
              </a:rPr>
              <a:t>dengan keys </a:t>
            </a:r>
            <a:r>
              <a:rPr b="1" lang="en" sz="1000">
                <a:solidFill>
                  <a:schemeClr val="dk1"/>
                </a:solidFill>
                <a:latin typeface="Montserrat"/>
                <a:ea typeface="Montserrat"/>
                <a:cs typeface="Montserrat"/>
                <a:sym typeface="Montserrat"/>
              </a:rPr>
              <a:t>COUNTER_KEY</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
        <p:nvSpPr>
          <p:cNvPr id="1277" name="Google Shape;1277;p125"/>
          <p:cNvSpPr txBox="1"/>
          <p:nvPr/>
        </p:nvSpPr>
        <p:spPr>
          <a:xfrm>
            <a:off x="487625" y="2492938"/>
            <a:ext cx="3815400" cy="515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Function ini berfungsi untuk mendapatkan value </a:t>
            </a:r>
            <a:r>
              <a:rPr b="1" lang="en" sz="1000">
                <a:solidFill>
                  <a:schemeClr val="dk1"/>
                </a:solidFill>
                <a:latin typeface="Montserrat"/>
                <a:ea typeface="Montserrat"/>
                <a:cs typeface="Montserrat"/>
                <a:sym typeface="Montserrat"/>
              </a:rPr>
              <a:t>DataStore </a:t>
            </a:r>
            <a:r>
              <a:rPr lang="en" sz="1000">
                <a:solidFill>
                  <a:schemeClr val="dk1"/>
                </a:solidFill>
                <a:latin typeface="Montserrat"/>
                <a:ea typeface="Montserrat"/>
                <a:cs typeface="Montserrat"/>
                <a:sym typeface="Montserrat"/>
              </a:rPr>
              <a:t>dengan keys </a:t>
            </a:r>
            <a:r>
              <a:rPr b="1" lang="en" sz="1000">
                <a:solidFill>
                  <a:schemeClr val="dk1"/>
                </a:solidFill>
                <a:latin typeface="Montserrat"/>
                <a:ea typeface="Montserrat"/>
                <a:cs typeface="Montserrat"/>
                <a:sym typeface="Montserrat"/>
              </a:rPr>
              <a:t>COUNTER_KEY</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
        <p:nvSpPr>
          <p:cNvPr id="1278" name="Google Shape;1278;p125"/>
          <p:cNvSpPr txBox="1"/>
          <p:nvPr/>
        </p:nvSpPr>
        <p:spPr>
          <a:xfrm>
            <a:off x="487619" y="3911313"/>
            <a:ext cx="3815400" cy="515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Di sini kita mengeset nama DataStore dengan nama “</a:t>
            </a:r>
            <a:r>
              <a:rPr lang="en" sz="1000">
                <a:solidFill>
                  <a:srgbClr val="6A8759"/>
                </a:solidFill>
                <a:latin typeface="Courier New"/>
                <a:ea typeface="Courier New"/>
                <a:cs typeface="Courier New"/>
                <a:sym typeface="Courier New"/>
              </a:rPr>
              <a:t>counter_preferences</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pic>
        <p:nvPicPr>
          <p:cNvPr id="1279" name="Google Shape;1279;p125"/>
          <p:cNvPicPr preferRelativeResize="0"/>
          <p:nvPr/>
        </p:nvPicPr>
        <p:blipFill>
          <a:blip r:embed="rId5">
            <a:alphaModFix/>
          </a:blip>
          <a:stretch>
            <a:fillRect/>
          </a:stretch>
        </p:blipFill>
        <p:spPr>
          <a:xfrm>
            <a:off x="4887100" y="914395"/>
            <a:ext cx="3729501" cy="3908804"/>
          </a:xfrm>
          <a:prstGeom prst="rect">
            <a:avLst/>
          </a:prstGeom>
          <a:noFill/>
          <a:ln>
            <a:noFill/>
          </a:ln>
        </p:spPr>
      </p:pic>
      <p:sp>
        <p:nvSpPr>
          <p:cNvPr id="1280" name="Google Shape;1280;p125"/>
          <p:cNvSpPr/>
          <p:nvPr/>
        </p:nvSpPr>
        <p:spPr>
          <a:xfrm>
            <a:off x="5061600" y="1435075"/>
            <a:ext cx="2771100" cy="780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25"/>
          <p:cNvSpPr/>
          <p:nvPr/>
        </p:nvSpPr>
        <p:spPr>
          <a:xfrm>
            <a:off x="5061600" y="2293000"/>
            <a:ext cx="3201300" cy="915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25"/>
          <p:cNvSpPr/>
          <p:nvPr/>
        </p:nvSpPr>
        <p:spPr>
          <a:xfrm>
            <a:off x="5231750" y="3654000"/>
            <a:ext cx="3201300" cy="183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25"/>
          <p:cNvSpPr/>
          <p:nvPr/>
        </p:nvSpPr>
        <p:spPr>
          <a:xfrm>
            <a:off x="5231750" y="3952725"/>
            <a:ext cx="3201300" cy="4329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4" name="Google Shape;1284;p125"/>
          <p:cNvCxnSpPr>
            <a:stCxn id="1280" idx="1"/>
            <a:endCxn id="1276" idx="3"/>
          </p:cNvCxnSpPr>
          <p:nvPr/>
        </p:nvCxnSpPr>
        <p:spPr>
          <a:xfrm rot="10800000">
            <a:off x="4302900" y="1812325"/>
            <a:ext cx="758700" cy="12900"/>
          </a:xfrm>
          <a:prstGeom prst="bentConnector3">
            <a:avLst>
              <a:gd fmla="val 49993" name="adj1"/>
            </a:avLst>
          </a:prstGeom>
          <a:noFill/>
          <a:ln cap="flat" cmpd="sng" w="19050">
            <a:solidFill>
              <a:schemeClr val="accent1"/>
            </a:solidFill>
            <a:prstDash val="solid"/>
            <a:round/>
            <a:headEnd len="med" w="med" type="none"/>
            <a:tailEnd len="med" w="med" type="triangle"/>
          </a:ln>
        </p:spPr>
      </p:cxnSp>
      <p:cxnSp>
        <p:nvCxnSpPr>
          <p:cNvPr id="1285" name="Google Shape;1285;p125"/>
          <p:cNvCxnSpPr>
            <a:stCxn id="1281" idx="1"/>
            <a:endCxn id="1277" idx="3"/>
          </p:cNvCxnSpPr>
          <p:nvPr/>
        </p:nvCxnSpPr>
        <p:spPr>
          <a:xfrm flipH="1">
            <a:off x="4302900" y="2750800"/>
            <a:ext cx="758700" cy="600"/>
          </a:xfrm>
          <a:prstGeom prst="bentConnector3">
            <a:avLst>
              <a:gd fmla="val 49992" name="adj1"/>
            </a:avLst>
          </a:prstGeom>
          <a:noFill/>
          <a:ln cap="flat" cmpd="sng" w="19050">
            <a:solidFill>
              <a:schemeClr val="accent1"/>
            </a:solidFill>
            <a:prstDash val="solid"/>
            <a:round/>
            <a:headEnd len="med" w="med" type="none"/>
            <a:tailEnd len="med" w="med" type="triangle"/>
          </a:ln>
        </p:spPr>
      </p:cxnSp>
      <p:cxnSp>
        <p:nvCxnSpPr>
          <p:cNvPr id="1286" name="Google Shape;1286;p125"/>
          <p:cNvCxnSpPr>
            <a:stCxn id="1282" idx="1"/>
            <a:endCxn id="1275" idx="3"/>
          </p:cNvCxnSpPr>
          <p:nvPr/>
        </p:nvCxnSpPr>
        <p:spPr>
          <a:xfrm rot="10800000">
            <a:off x="4303250" y="3535650"/>
            <a:ext cx="928500" cy="210300"/>
          </a:xfrm>
          <a:prstGeom prst="bentConnector3">
            <a:avLst>
              <a:gd fmla="val 50004" name="adj1"/>
            </a:avLst>
          </a:prstGeom>
          <a:noFill/>
          <a:ln cap="flat" cmpd="sng" w="19050">
            <a:solidFill>
              <a:schemeClr val="accent1"/>
            </a:solidFill>
            <a:prstDash val="solid"/>
            <a:round/>
            <a:headEnd len="med" w="med" type="none"/>
            <a:tailEnd len="med" w="med" type="triangle"/>
          </a:ln>
        </p:spPr>
      </p:cxnSp>
      <p:cxnSp>
        <p:nvCxnSpPr>
          <p:cNvPr id="1287" name="Google Shape;1287;p125"/>
          <p:cNvCxnSpPr>
            <a:stCxn id="1283" idx="1"/>
            <a:endCxn id="1278" idx="3"/>
          </p:cNvCxnSpPr>
          <p:nvPr/>
        </p:nvCxnSpPr>
        <p:spPr>
          <a:xfrm flipH="1">
            <a:off x="4302950" y="4169175"/>
            <a:ext cx="928800" cy="600"/>
          </a:xfrm>
          <a:prstGeom prst="bentConnector3">
            <a:avLst>
              <a:gd fmla="val 49996"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1" name="Shape 1291"/>
        <p:cNvGrpSpPr/>
        <p:nvPr/>
      </p:nvGrpSpPr>
      <p:grpSpPr>
        <a:xfrm>
          <a:off x="0" y="0"/>
          <a:ext cx="0" cy="0"/>
          <a:chOff x="0" y="0"/>
          <a:chExt cx="0" cy="0"/>
        </a:xfrm>
      </p:grpSpPr>
      <p:sp>
        <p:nvSpPr>
          <p:cNvPr id="1292" name="Google Shape;1292;p126"/>
          <p:cNvSpPr txBox="1"/>
          <p:nvPr/>
        </p:nvSpPr>
        <p:spPr>
          <a:xfrm>
            <a:off x="487625" y="914400"/>
            <a:ext cx="8129100" cy="85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4: Edit Class ViewModel</a:t>
            </a:r>
            <a:endParaRPr b="1" sz="1200">
              <a:solidFill>
                <a:schemeClr val="accent1"/>
              </a:solidFill>
              <a:latin typeface="Montserrat"/>
              <a:ea typeface="Montserrat"/>
              <a:cs typeface="Montserrat"/>
              <a:sym typeface="Montserrat"/>
            </a:endParaRPr>
          </a:p>
          <a:p>
            <a:pPr indent="0" lvl="0" marL="0" rtl="0" algn="ctr">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Selanjutnya, pada class ViewModel kita akan melakukan sebuah perubahan.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Kita dapat mengikut syntax seperti gambar di bawah ini:</a:t>
            </a:r>
            <a:endParaRPr sz="1000">
              <a:solidFill>
                <a:schemeClr val="dk1"/>
              </a:solidFill>
              <a:latin typeface="Montserrat"/>
              <a:ea typeface="Montserrat"/>
              <a:cs typeface="Montserrat"/>
              <a:sym typeface="Montserrat"/>
            </a:endParaRPr>
          </a:p>
        </p:txBody>
      </p:sp>
      <p:sp>
        <p:nvSpPr>
          <p:cNvPr id="1293" name="Google Shape;1293;p126"/>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4" name="Google Shape;1294;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295" name="Google Shape;1295;p12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6" name="Google Shape;1296;p1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7" name="Google Shape;1297;p1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98" name="Google Shape;1298;p126"/>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299" name="Google Shape;1299;p12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0" name="Google Shape;1300;p1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1" name="Google Shape;1301;p1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2" name="Google Shape;1302;p12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3" name="Google Shape;1303;p12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04" name="Google Shape;1304;p126"/>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305" name="Google Shape;1305;p12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6" name="Google Shape;1306;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307" name="Google Shape;1307;p126"/>
          <p:cNvPicPr preferRelativeResize="0"/>
          <p:nvPr/>
        </p:nvPicPr>
        <p:blipFill>
          <a:blip r:embed="rId5">
            <a:alphaModFix/>
          </a:blip>
          <a:stretch>
            <a:fillRect/>
          </a:stretch>
        </p:blipFill>
        <p:spPr>
          <a:xfrm>
            <a:off x="573575" y="1899000"/>
            <a:ext cx="5152655" cy="2762700"/>
          </a:xfrm>
          <a:prstGeom prst="rect">
            <a:avLst/>
          </a:prstGeom>
          <a:noFill/>
          <a:ln>
            <a:noFill/>
          </a:ln>
        </p:spPr>
      </p:pic>
      <p:sp>
        <p:nvSpPr>
          <p:cNvPr id="1308" name="Google Shape;1308;p126"/>
          <p:cNvSpPr txBox="1"/>
          <p:nvPr/>
        </p:nvSpPr>
        <p:spPr>
          <a:xfrm>
            <a:off x="6146825" y="3978000"/>
            <a:ext cx="2469900" cy="482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Di sini kita membuat function untuk mendapatkan data pada DataStore</a:t>
            </a:r>
            <a:endParaRPr sz="900">
              <a:solidFill>
                <a:schemeClr val="dk1"/>
              </a:solidFill>
              <a:latin typeface="Montserrat"/>
              <a:ea typeface="Montserrat"/>
              <a:cs typeface="Montserrat"/>
              <a:sym typeface="Montserrat"/>
            </a:endParaRPr>
          </a:p>
        </p:txBody>
      </p:sp>
      <p:sp>
        <p:nvSpPr>
          <p:cNvPr id="1309" name="Google Shape;1309;p126"/>
          <p:cNvSpPr txBox="1"/>
          <p:nvPr/>
        </p:nvSpPr>
        <p:spPr>
          <a:xfrm>
            <a:off x="6146775" y="2036125"/>
            <a:ext cx="2469900" cy="641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Di sini kita melakukan perubahan dengan sedikit penambahan variable pref</a:t>
            </a:r>
            <a:endParaRPr sz="900">
              <a:solidFill>
                <a:schemeClr val="dk1"/>
              </a:solidFill>
              <a:latin typeface="Montserrat"/>
              <a:ea typeface="Montserrat"/>
              <a:cs typeface="Montserrat"/>
              <a:sym typeface="Montserrat"/>
            </a:endParaRPr>
          </a:p>
        </p:txBody>
      </p:sp>
      <p:sp>
        <p:nvSpPr>
          <p:cNvPr id="1310" name="Google Shape;1310;p126"/>
          <p:cNvSpPr txBox="1"/>
          <p:nvPr/>
        </p:nvSpPr>
        <p:spPr>
          <a:xfrm>
            <a:off x="6146825" y="3039150"/>
            <a:ext cx="2469900" cy="4824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sz="900">
                <a:solidFill>
                  <a:schemeClr val="dk1"/>
                </a:solidFill>
                <a:latin typeface="Montserrat"/>
                <a:ea typeface="Montserrat"/>
                <a:cs typeface="Montserrat"/>
                <a:sym typeface="Montserrat"/>
              </a:rPr>
              <a:t>Di sini kita membuat function untuk menyimpan data pada DataStore</a:t>
            </a:r>
            <a:endParaRPr sz="900">
              <a:solidFill>
                <a:schemeClr val="dk1"/>
              </a:solidFill>
              <a:latin typeface="Montserrat"/>
              <a:ea typeface="Montserrat"/>
              <a:cs typeface="Montserrat"/>
              <a:sym typeface="Montserrat"/>
            </a:endParaRPr>
          </a:p>
        </p:txBody>
      </p:sp>
      <p:sp>
        <p:nvSpPr>
          <p:cNvPr id="1311" name="Google Shape;1311;p126"/>
          <p:cNvSpPr/>
          <p:nvPr/>
        </p:nvSpPr>
        <p:spPr>
          <a:xfrm>
            <a:off x="811800" y="3898350"/>
            <a:ext cx="2892900" cy="641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26"/>
          <p:cNvSpPr/>
          <p:nvPr/>
        </p:nvSpPr>
        <p:spPr>
          <a:xfrm>
            <a:off x="686750" y="2241625"/>
            <a:ext cx="4875900" cy="230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26"/>
          <p:cNvSpPr/>
          <p:nvPr/>
        </p:nvSpPr>
        <p:spPr>
          <a:xfrm>
            <a:off x="709275" y="2936125"/>
            <a:ext cx="2298000" cy="674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4" name="Google Shape;1314;p126"/>
          <p:cNvCxnSpPr>
            <a:stCxn id="1312" idx="3"/>
            <a:endCxn id="1309" idx="1"/>
          </p:cNvCxnSpPr>
          <p:nvPr/>
        </p:nvCxnSpPr>
        <p:spPr>
          <a:xfrm>
            <a:off x="5562650" y="2356975"/>
            <a:ext cx="584100" cy="600"/>
          </a:xfrm>
          <a:prstGeom prst="bentConnector3">
            <a:avLst>
              <a:gd fmla="val 50002" name="adj1"/>
            </a:avLst>
          </a:prstGeom>
          <a:noFill/>
          <a:ln cap="flat" cmpd="sng" w="19050">
            <a:solidFill>
              <a:schemeClr val="accent1"/>
            </a:solidFill>
            <a:prstDash val="solid"/>
            <a:round/>
            <a:headEnd len="med" w="med" type="none"/>
            <a:tailEnd len="med" w="med" type="triangle"/>
          </a:ln>
        </p:spPr>
      </p:cxnSp>
      <p:cxnSp>
        <p:nvCxnSpPr>
          <p:cNvPr id="1315" name="Google Shape;1315;p126"/>
          <p:cNvCxnSpPr>
            <a:stCxn id="1313" idx="3"/>
            <a:endCxn id="1310" idx="1"/>
          </p:cNvCxnSpPr>
          <p:nvPr/>
        </p:nvCxnSpPr>
        <p:spPr>
          <a:xfrm>
            <a:off x="3007275" y="3273325"/>
            <a:ext cx="3139500" cy="6900"/>
          </a:xfrm>
          <a:prstGeom prst="bentConnector3">
            <a:avLst>
              <a:gd fmla="val 50001" name="adj1"/>
            </a:avLst>
          </a:prstGeom>
          <a:noFill/>
          <a:ln cap="flat" cmpd="sng" w="19050">
            <a:solidFill>
              <a:schemeClr val="accent1"/>
            </a:solidFill>
            <a:prstDash val="solid"/>
            <a:round/>
            <a:headEnd len="med" w="med" type="none"/>
            <a:tailEnd len="med" w="med" type="triangle"/>
          </a:ln>
        </p:spPr>
      </p:cxnSp>
      <p:cxnSp>
        <p:nvCxnSpPr>
          <p:cNvPr id="1316" name="Google Shape;1316;p126"/>
          <p:cNvCxnSpPr>
            <a:stCxn id="1311" idx="3"/>
            <a:endCxn id="1308" idx="1"/>
          </p:cNvCxnSpPr>
          <p:nvPr/>
        </p:nvCxnSpPr>
        <p:spPr>
          <a:xfrm>
            <a:off x="3704700" y="4219200"/>
            <a:ext cx="2442000" cy="600"/>
          </a:xfrm>
          <a:prstGeom prst="bentConnector3">
            <a:avLst>
              <a:gd fmla="val 50003"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1" name="Shape 551"/>
        <p:cNvGrpSpPr/>
        <p:nvPr/>
      </p:nvGrpSpPr>
      <p:grpSpPr>
        <a:xfrm>
          <a:off x="0" y="0"/>
          <a:ext cx="0" cy="0"/>
          <a:chOff x="0" y="0"/>
          <a:chExt cx="0" cy="0"/>
        </a:xfrm>
      </p:grpSpPr>
      <p:sp>
        <p:nvSpPr>
          <p:cNvPr id="552" name="Google Shape;552;p91"/>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3" name="Google Shape;553;p9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554" name="Google Shape;554;p9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5" name="Google Shape;555;p9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6" name="Google Shape;556;p9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557" name="Google Shape;557;p91"/>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558" name="Google Shape;558;p9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9" name="Google Shape;559;p9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0" name="Google Shape;560;p9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1" name="Google Shape;561;p9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2" name="Google Shape;562;p9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63" name="Google Shape;563;p91"/>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564" name="Google Shape;564;p9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5" name="Google Shape;565;p9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Pengantar</a:t>
            </a:r>
            <a:endParaRPr b="1" i="0" sz="1100" u="none" cap="none" strike="noStrike">
              <a:solidFill>
                <a:srgbClr val="FFFFFF"/>
              </a:solidFill>
              <a:latin typeface="Montserrat"/>
              <a:ea typeface="Montserrat"/>
              <a:cs typeface="Montserrat"/>
              <a:sym typeface="Montserrat"/>
            </a:endParaRPr>
          </a:p>
        </p:txBody>
      </p:sp>
      <p:pic>
        <p:nvPicPr>
          <p:cNvPr id="566" name="Google Shape;566;p91"/>
          <p:cNvPicPr preferRelativeResize="0"/>
          <p:nvPr/>
        </p:nvPicPr>
        <p:blipFill>
          <a:blip r:embed="rId5">
            <a:alphaModFix/>
          </a:blip>
          <a:stretch>
            <a:fillRect/>
          </a:stretch>
        </p:blipFill>
        <p:spPr>
          <a:xfrm>
            <a:off x="5613527" y="914400"/>
            <a:ext cx="2702448" cy="3886199"/>
          </a:xfrm>
          <a:prstGeom prst="rect">
            <a:avLst/>
          </a:prstGeom>
          <a:noFill/>
          <a:ln>
            <a:noFill/>
          </a:ln>
        </p:spPr>
      </p:pic>
      <p:sp>
        <p:nvSpPr>
          <p:cNvPr id="567" name="Google Shape;567;p91"/>
          <p:cNvSpPr txBox="1"/>
          <p:nvPr/>
        </p:nvSpPr>
        <p:spPr>
          <a:xfrm>
            <a:off x="573575" y="1715627"/>
            <a:ext cx="4114800" cy="11484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6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Detailnya, kita bakal bahas hal-hal berikut ini: </a:t>
            </a:r>
            <a:endParaRPr sz="1600">
              <a:solidFill>
                <a:srgbClr val="743673"/>
              </a:solidFill>
              <a:latin typeface="Montserrat"/>
              <a:ea typeface="Montserrat"/>
              <a:cs typeface="Montserrat"/>
              <a:sym typeface="Montserrat"/>
            </a:endParaRPr>
          </a:p>
        </p:txBody>
      </p:sp>
      <p:sp>
        <p:nvSpPr>
          <p:cNvPr id="568" name="Google Shape;568;p91"/>
          <p:cNvSpPr/>
          <p:nvPr/>
        </p:nvSpPr>
        <p:spPr>
          <a:xfrm>
            <a:off x="685800" y="2791900"/>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69" name="Google Shape;569;p91"/>
          <p:cNvSpPr/>
          <p:nvPr/>
        </p:nvSpPr>
        <p:spPr>
          <a:xfrm>
            <a:off x="685800" y="3182875"/>
            <a:ext cx="255900" cy="2559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70" name="Google Shape;570;p91"/>
          <p:cNvSpPr txBox="1"/>
          <p:nvPr/>
        </p:nvSpPr>
        <p:spPr>
          <a:xfrm>
            <a:off x="1168875" y="2743975"/>
            <a:ext cx="3468300" cy="758400"/>
          </a:xfrm>
          <a:prstGeom prst="rect">
            <a:avLst/>
          </a:prstGeom>
          <a:noFill/>
          <a:ln>
            <a:noFill/>
          </a:ln>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Pengenalan DataStore</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Implementasi </a:t>
            </a:r>
            <a:r>
              <a:rPr lang="en" sz="1200">
                <a:solidFill>
                  <a:schemeClr val="dk1"/>
                </a:solidFill>
                <a:latin typeface="Montserrat"/>
                <a:ea typeface="Montserrat"/>
                <a:cs typeface="Montserrat"/>
                <a:sym typeface="Montserrat"/>
              </a:rPr>
              <a:t>DataStore</a:t>
            </a:r>
            <a:endParaRPr sz="1200">
              <a:solidFill>
                <a:schemeClr val="dk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0" name="Shape 1320"/>
        <p:cNvGrpSpPr/>
        <p:nvPr/>
      </p:nvGrpSpPr>
      <p:grpSpPr>
        <a:xfrm>
          <a:off x="0" y="0"/>
          <a:ext cx="0" cy="0"/>
          <a:chOff x="0" y="0"/>
          <a:chExt cx="0" cy="0"/>
        </a:xfrm>
      </p:grpSpPr>
      <p:sp>
        <p:nvSpPr>
          <p:cNvPr id="1321" name="Google Shape;1321;p127"/>
          <p:cNvSpPr txBox="1"/>
          <p:nvPr/>
        </p:nvSpPr>
        <p:spPr>
          <a:xfrm>
            <a:off x="865350" y="914400"/>
            <a:ext cx="7413300" cy="85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5: Buat Class baru “ViewModelFactory”</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Karena kita men-define variable pada MainViewModel, kita akan membuat sebuah class baru dengan nama ViewModelFactory supaya bisa memanggil class ViewModel.</a:t>
            </a:r>
            <a:endParaRPr sz="1000">
              <a:solidFill>
                <a:schemeClr val="dk1"/>
              </a:solidFill>
              <a:latin typeface="Montserrat"/>
              <a:ea typeface="Montserrat"/>
              <a:cs typeface="Montserrat"/>
              <a:sym typeface="Montserrat"/>
            </a:endParaRPr>
          </a:p>
        </p:txBody>
      </p:sp>
      <p:sp>
        <p:nvSpPr>
          <p:cNvPr id="1322" name="Google Shape;1322;p127"/>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3" name="Google Shape;1323;p1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324" name="Google Shape;1324;p1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5" name="Google Shape;1325;p1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6" name="Google Shape;1326;p1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27" name="Google Shape;1327;p127"/>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328" name="Google Shape;1328;p1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9" name="Google Shape;1329;p1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0" name="Google Shape;1330;p1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1" name="Google Shape;1331;p1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2" name="Google Shape;1332;p1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33" name="Google Shape;1333;p127"/>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334" name="Google Shape;1334;p1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5" name="Google Shape;1335;p1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336" name="Google Shape;1336;p127"/>
          <p:cNvPicPr preferRelativeResize="0"/>
          <p:nvPr/>
        </p:nvPicPr>
        <p:blipFill>
          <a:blip r:embed="rId5">
            <a:alphaModFix/>
          </a:blip>
          <a:stretch>
            <a:fillRect/>
          </a:stretch>
        </p:blipFill>
        <p:spPr>
          <a:xfrm>
            <a:off x="1505850" y="1882425"/>
            <a:ext cx="6132299" cy="2918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0" name="Shape 1340"/>
        <p:cNvGrpSpPr/>
        <p:nvPr/>
      </p:nvGrpSpPr>
      <p:grpSpPr>
        <a:xfrm>
          <a:off x="0" y="0"/>
          <a:ext cx="0" cy="0"/>
          <a:chOff x="0" y="0"/>
          <a:chExt cx="0" cy="0"/>
        </a:xfrm>
      </p:grpSpPr>
      <p:sp>
        <p:nvSpPr>
          <p:cNvPr id="1341" name="Google Shape;1341;p128"/>
          <p:cNvSpPr txBox="1"/>
          <p:nvPr/>
        </p:nvSpPr>
        <p:spPr>
          <a:xfrm>
            <a:off x="509650" y="909225"/>
            <a:ext cx="4118100" cy="856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6: Lengkapi kode di Class MainActivity</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Jika sudah lengkap semua, kita akan menulis kode yang ada di class MainActivity-nya.</a:t>
            </a:r>
            <a:endParaRPr sz="1000">
              <a:solidFill>
                <a:schemeClr val="dk1"/>
              </a:solidFill>
              <a:latin typeface="Montserrat"/>
              <a:ea typeface="Montserrat"/>
              <a:cs typeface="Montserrat"/>
              <a:sym typeface="Montserrat"/>
            </a:endParaRPr>
          </a:p>
        </p:txBody>
      </p:sp>
      <p:sp>
        <p:nvSpPr>
          <p:cNvPr id="1342" name="Google Shape;1342;p12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3" name="Google Shape;1343;p1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344" name="Google Shape;1344;p1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5" name="Google Shape;1345;p1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6" name="Google Shape;1346;p1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47" name="Google Shape;1347;p128"/>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1348" name="Google Shape;1348;p1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9" name="Google Shape;1349;p1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0" name="Google Shape;1350;p1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1" name="Google Shape;1351;p1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2" name="Google Shape;1352;p1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53" name="Google Shape;1353;p12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354" name="Google Shape;1354;p1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5" name="Google Shape;1355;p1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356" name="Google Shape;1356;p128"/>
          <p:cNvPicPr preferRelativeResize="0"/>
          <p:nvPr/>
        </p:nvPicPr>
        <p:blipFill>
          <a:blip r:embed="rId5">
            <a:alphaModFix/>
          </a:blip>
          <a:stretch>
            <a:fillRect/>
          </a:stretch>
        </p:blipFill>
        <p:spPr>
          <a:xfrm>
            <a:off x="509675" y="1940881"/>
            <a:ext cx="4118052" cy="2832744"/>
          </a:xfrm>
          <a:prstGeom prst="rect">
            <a:avLst/>
          </a:prstGeom>
          <a:noFill/>
          <a:ln>
            <a:noFill/>
          </a:ln>
        </p:spPr>
      </p:pic>
      <p:pic>
        <p:nvPicPr>
          <p:cNvPr id="1357" name="Google Shape;1357;p128"/>
          <p:cNvPicPr preferRelativeResize="0"/>
          <p:nvPr/>
        </p:nvPicPr>
        <p:blipFill>
          <a:blip r:embed="rId6">
            <a:alphaModFix/>
          </a:blip>
          <a:stretch>
            <a:fillRect/>
          </a:stretch>
        </p:blipFill>
        <p:spPr>
          <a:xfrm>
            <a:off x="5361402" y="914400"/>
            <a:ext cx="3255211" cy="3859223"/>
          </a:xfrm>
          <a:prstGeom prst="rect">
            <a:avLst/>
          </a:prstGeom>
          <a:noFill/>
          <a:ln>
            <a:noFill/>
          </a:ln>
        </p:spPr>
      </p:pic>
      <p:cxnSp>
        <p:nvCxnSpPr>
          <p:cNvPr id="1358" name="Google Shape;1358;p128"/>
          <p:cNvCxnSpPr>
            <a:stCxn id="1356" idx="2"/>
            <a:endCxn id="1357" idx="0"/>
          </p:cNvCxnSpPr>
          <p:nvPr/>
        </p:nvCxnSpPr>
        <p:spPr>
          <a:xfrm rot="-5400000">
            <a:off x="2849201" y="633925"/>
            <a:ext cx="3859200" cy="4420200"/>
          </a:xfrm>
          <a:prstGeom prst="bentConnector5">
            <a:avLst>
              <a:gd fmla="val -3348" name="adj1"/>
              <a:gd fmla="val 54881" name="adj2"/>
              <a:gd fmla="val 104915" name="adj3"/>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2" name="Shape 1362"/>
        <p:cNvGrpSpPr/>
        <p:nvPr/>
      </p:nvGrpSpPr>
      <p:grpSpPr>
        <a:xfrm>
          <a:off x="0" y="0"/>
          <a:ext cx="0" cy="0"/>
          <a:chOff x="0" y="0"/>
          <a:chExt cx="0" cy="0"/>
        </a:xfrm>
      </p:grpSpPr>
      <p:pic>
        <p:nvPicPr>
          <p:cNvPr id="1363" name="Google Shape;1363;p129"/>
          <p:cNvPicPr preferRelativeResize="0"/>
          <p:nvPr/>
        </p:nvPicPr>
        <p:blipFill>
          <a:blip r:embed="rId3">
            <a:alphaModFix/>
          </a:blip>
          <a:stretch>
            <a:fillRect/>
          </a:stretch>
        </p:blipFill>
        <p:spPr>
          <a:xfrm>
            <a:off x="5695375" y="761500"/>
            <a:ext cx="2618926" cy="4381998"/>
          </a:xfrm>
          <a:prstGeom prst="rect">
            <a:avLst/>
          </a:prstGeom>
          <a:noFill/>
          <a:ln>
            <a:noFill/>
          </a:ln>
        </p:spPr>
      </p:pic>
      <p:sp>
        <p:nvSpPr>
          <p:cNvPr id="1364" name="Google Shape;1364;p129"/>
          <p:cNvSpPr txBox="1"/>
          <p:nvPr/>
        </p:nvSpPr>
        <p:spPr>
          <a:xfrm>
            <a:off x="487625" y="914400"/>
            <a:ext cx="4140000" cy="3912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Langkah Akhir: Cek Aplikasi-mu</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Nah jika sudah lengkap semua, kita bisa coba jalankan aplikasinya.</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Cobalah untuk menambahkan atau mengurangkan nilai pada aplikasi, setelah itu coba menyimpan datanya pada DataStore. </a:t>
            </a:r>
            <a:endParaRPr sz="1000">
              <a:solidFill>
                <a:schemeClr val="dk1"/>
              </a:solidFill>
              <a:latin typeface="Montserrat"/>
              <a:ea typeface="Montserrat"/>
              <a:cs typeface="Montserrat"/>
              <a:sym typeface="Montserrat"/>
            </a:endParaRPr>
          </a:p>
        </p:txBody>
      </p:sp>
      <p:sp>
        <p:nvSpPr>
          <p:cNvPr id="1365" name="Google Shape;1365;p129"/>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6" name="Google Shape;1366;p1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367" name="Google Shape;1367;p1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8" name="Google Shape;1368;p1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9" name="Google Shape;1369;p1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70" name="Google Shape;1370;p129"/>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1371" name="Google Shape;1371;p1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2" name="Google Shape;1372;p1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3" name="Google Shape;1373;p1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4" name="Google Shape;1374;p1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5" name="Google Shape;1375;p1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76" name="Google Shape;1376;p129"/>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1377" name="Google Shape;1377;p1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8" name="Google Shape;1378;p1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379" name="Google Shape;1379;p129"/>
          <p:cNvPicPr preferRelativeResize="0"/>
          <p:nvPr/>
        </p:nvPicPr>
        <p:blipFill>
          <a:blip r:embed="rId6">
            <a:alphaModFix/>
          </a:blip>
          <a:stretch>
            <a:fillRect/>
          </a:stretch>
        </p:blipFill>
        <p:spPr>
          <a:xfrm>
            <a:off x="6042800" y="1089350"/>
            <a:ext cx="1853425" cy="3757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83" name="Shape 1383"/>
        <p:cNvGrpSpPr/>
        <p:nvPr/>
      </p:nvGrpSpPr>
      <p:grpSpPr>
        <a:xfrm>
          <a:off x="0" y="0"/>
          <a:ext cx="0" cy="0"/>
          <a:chOff x="0" y="0"/>
          <a:chExt cx="0" cy="0"/>
        </a:xfrm>
      </p:grpSpPr>
      <p:sp>
        <p:nvSpPr>
          <p:cNvPr id="1384" name="Google Shape;1384;p130"/>
          <p:cNvSpPr txBox="1"/>
          <p:nvPr/>
        </p:nvSpPr>
        <p:spPr>
          <a:xfrm>
            <a:off x="487625" y="914400"/>
            <a:ext cx="4140000" cy="3912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Gimana tuh cara kerjanya?</a:t>
            </a:r>
            <a:endParaRPr>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Ketika kita menutup aplikasi dan kembali ke dalam aplikasi. Kita akan melihat bahwa nilai yang terdapat di aplikasi sudah otomatis ter-set dengan data yang ada pada DataStore.</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lebih lengkap contoh project tersebut, dapat kita lihat di </a:t>
            </a:r>
            <a:r>
              <a:rPr lang="en" sz="1000" u="sng">
                <a:solidFill>
                  <a:schemeClr val="hlink"/>
                </a:solidFill>
                <a:latin typeface="Montserrat"/>
                <a:ea typeface="Montserrat"/>
                <a:cs typeface="Montserrat"/>
                <a:sym typeface="Montserrat"/>
                <a:hlinkClick r:id="rId3"/>
              </a:rPr>
              <a:t>link</a:t>
            </a:r>
            <a:r>
              <a:rPr lang="en" sz="1000">
                <a:solidFill>
                  <a:schemeClr val="dk1"/>
                </a:solidFill>
                <a:latin typeface="Montserrat"/>
                <a:ea typeface="Montserrat"/>
                <a:cs typeface="Montserrat"/>
                <a:sym typeface="Montserrat"/>
              </a:rPr>
              <a:t> berikut.</a:t>
            </a:r>
            <a:endParaRPr sz="1000">
              <a:solidFill>
                <a:schemeClr val="dk1"/>
              </a:solidFill>
              <a:latin typeface="Montserrat"/>
              <a:ea typeface="Montserrat"/>
              <a:cs typeface="Montserrat"/>
              <a:sym typeface="Montserrat"/>
            </a:endParaRPr>
          </a:p>
        </p:txBody>
      </p:sp>
      <p:sp>
        <p:nvSpPr>
          <p:cNvPr id="1385" name="Google Shape;1385;p130"/>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6" name="Google Shape;1386;p1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387" name="Google Shape;1387;p1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8" name="Google Shape;1388;p1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9" name="Google Shape;1389;p1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1390" name="Google Shape;1390;p130"/>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1391" name="Google Shape;1391;p1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2" name="Google Shape;1392;p1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3" name="Google Shape;1393;p1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4" name="Google Shape;1394;p1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5" name="Google Shape;1395;p1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96" name="Google Shape;1396;p130"/>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1397" name="Google Shape;1397;p1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8" name="Google Shape;1398;p1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Praktek Membuat DataStore</a:t>
            </a:r>
            <a:endParaRPr b="1" sz="1100">
              <a:solidFill>
                <a:schemeClr val="lt1"/>
              </a:solidFill>
              <a:latin typeface="Montserrat"/>
              <a:ea typeface="Montserrat"/>
              <a:cs typeface="Montserrat"/>
              <a:sym typeface="Montserrat"/>
            </a:endParaRPr>
          </a:p>
        </p:txBody>
      </p:sp>
      <p:pic>
        <p:nvPicPr>
          <p:cNvPr id="1399" name="Google Shape;1399;p130"/>
          <p:cNvPicPr preferRelativeResize="0"/>
          <p:nvPr/>
        </p:nvPicPr>
        <p:blipFill>
          <a:blip r:embed="rId6">
            <a:alphaModFix/>
          </a:blip>
          <a:stretch>
            <a:fillRect/>
          </a:stretch>
        </p:blipFill>
        <p:spPr>
          <a:xfrm>
            <a:off x="5695375" y="761500"/>
            <a:ext cx="2618926" cy="4381998"/>
          </a:xfrm>
          <a:prstGeom prst="rect">
            <a:avLst/>
          </a:prstGeom>
          <a:noFill/>
          <a:ln>
            <a:noFill/>
          </a:ln>
        </p:spPr>
      </p:pic>
      <p:pic>
        <p:nvPicPr>
          <p:cNvPr id="1400" name="Google Shape;1400;p130"/>
          <p:cNvPicPr preferRelativeResize="0"/>
          <p:nvPr/>
        </p:nvPicPr>
        <p:blipFill>
          <a:blip r:embed="rId7">
            <a:alphaModFix/>
          </a:blip>
          <a:stretch>
            <a:fillRect/>
          </a:stretch>
        </p:blipFill>
        <p:spPr>
          <a:xfrm>
            <a:off x="6060600" y="993675"/>
            <a:ext cx="1851525" cy="3753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31"/>
          <p:cNvSpPr txBox="1"/>
          <p:nvPr/>
        </p:nvSpPr>
        <p:spPr>
          <a:xfrm>
            <a:off x="914400" y="1013550"/>
            <a:ext cx="7315200" cy="72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Montserrat"/>
                <a:ea typeface="Montserrat"/>
                <a:cs typeface="Montserrat"/>
                <a:sym typeface="Montserrat"/>
              </a:rPr>
              <a:t>Saatnya kita </a:t>
            </a:r>
            <a:endParaRPr b="1" sz="20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3000">
                <a:solidFill>
                  <a:srgbClr val="FFAB40"/>
                </a:solidFill>
                <a:latin typeface="Montserrat"/>
                <a:ea typeface="Montserrat"/>
                <a:cs typeface="Montserrat"/>
                <a:sym typeface="Montserrat"/>
              </a:rPr>
              <a:t>Quiz!</a:t>
            </a:r>
            <a:endParaRPr b="1" sz="3000">
              <a:solidFill>
                <a:srgbClr val="FFAB40"/>
              </a:solidFill>
              <a:latin typeface="Montserrat"/>
              <a:ea typeface="Montserrat"/>
              <a:cs typeface="Montserrat"/>
              <a:sym typeface="Montserrat"/>
            </a:endParaRPr>
          </a:p>
        </p:txBody>
      </p:sp>
      <p:pic>
        <p:nvPicPr>
          <p:cNvPr id="1406" name="Google Shape;1406;p131"/>
          <p:cNvPicPr preferRelativeResize="0"/>
          <p:nvPr/>
        </p:nvPicPr>
        <p:blipFill rotWithShape="1">
          <a:blip r:embed="rId3">
            <a:alphaModFix/>
          </a:blip>
          <a:srcRect b="35463" l="16341" r="18912" t="0"/>
          <a:stretch/>
        </p:blipFill>
        <p:spPr>
          <a:xfrm>
            <a:off x="2421325" y="2177750"/>
            <a:ext cx="3903698" cy="29657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2"/>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12" name="Google Shape;1412;p132"/>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1. Pada Android, terdapat beberapa library yang dapat digunakan untuk menyimpan data yang berukuran kecil. Apa saja itu?</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DataStore dan SharedPreferences</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SharedPreferences dan SQLite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DataStore dan ROOM</a:t>
            </a:r>
            <a:endParaRPr b="1" sz="1600">
              <a:solidFill>
                <a:schemeClr val="lt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3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18" name="Google Shape;1418;p133"/>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1" lang="en" sz="1600">
                <a:solidFill>
                  <a:schemeClr val="lt1"/>
                </a:solidFill>
                <a:latin typeface="Montserrat"/>
                <a:ea typeface="Montserrat"/>
                <a:cs typeface="Montserrat"/>
                <a:sym typeface="Montserrat"/>
              </a:rPr>
              <a:t>1. Pada Android, terdapat beberapa library yang dapat digunakan untuk menyimpan data yang berukuran kecil. Apa saja itu?</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DataStore dan SharedPreferences</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SharedPreferences dan SQLite</a:t>
            </a:r>
            <a:endParaRPr sz="1200">
              <a:solidFill>
                <a:srgbClr val="A667A5"/>
              </a:solidFill>
              <a:latin typeface="Montserrat"/>
              <a:ea typeface="Montserrat"/>
              <a:cs typeface="Montserrat"/>
              <a:sym typeface="Montserrat"/>
            </a:endParaRPr>
          </a:p>
          <a:p>
            <a:pPr indent="0" lvl="0" marL="457200" rtl="0" algn="l">
              <a:lnSpc>
                <a:spcPct val="110000"/>
              </a:lnSpc>
              <a:spcBef>
                <a:spcPts val="0"/>
              </a:spcBef>
              <a:spcAft>
                <a:spcPts val="0"/>
              </a:spcAft>
              <a:buClr>
                <a:schemeClr val="dk1"/>
              </a:buClr>
              <a:buSzPts val="1100"/>
              <a:buFont typeface="Arial"/>
              <a:buNone/>
            </a:pPr>
            <a:r>
              <a:t/>
            </a:r>
            <a:endParaRPr sz="1200">
              <a:solidFill>
                <a:srgbClr val="A667A5"/>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DataStore dan ROOM</a:t>
            </a:r>
            <a:endParaRPr sz="1200">
              <a:solidFill>
                <a:srgbClr val="A667A5"/>
              </a:solidFill>
              <a:latin typeface="Montserrat"/>
              <a:ea typeface="Montserrat"/>
              <a:cs typeface="Montserrat"/>
              <a:sym typeface="Montserrat"/>
            </a:endParaRPr>
          </a:p>
          <a:p>
            <a:pPr indent="0" lvl="0" marL="0" rtl="0" algn="l">
              <a:lnSpc>
                <a:spcPct val="115000"/>
              </a:lnSpc>
              <a:spcBef>
                <a:spcPts val="0"/>
              </a:spcBef>
              <a:spcAft>
                <a:spcPts val="1000"/>
              </a:spcAft>
              <a:buNone/>
            </a:pPr>
            <a:r>
              <a:t/>
            </a:r>
            <a:endParaRPr b="1" sz="1600">
              <a:solidFill>
                <a:schemeClr val="lt1"/>
              </a:solidFill>
              <a:latin typeface="Montserrat"/>
              <a:ea typeface="Montserrat"/>
              <a:cs typeface="Montserrat"/>
              <a:sym typeface="Montserrat"/>
            </a:endParaRPr>
          </a:p>
        </p:txBody>
      </p:sp>
      <p:sp>
        <p:nvSpPr>
          <p:cNvPr id="1419" name="Google Shape;1419;p133"/>
          <p:cNvSpPr/>
          <p:nvPr/>
        </p:nvSpPr>
        <p:spPr>
          <a:xfrm>
            <a:off x="685800" y="3481775"/>
            <a:ext cx="7772400" cy="822300"/>
          </a:xfrm>
          <a:prstGeom prst="rect">
            <a:avLst/>
          </a:prstGeom>
          <a:solidFill>
            <a:srgbClr val="F2AB2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743673"/>
                </a:solidFill>
                <a:latin typeface="Montserrat"/>
                <a:ea typeface="Montserrat"/>
                <a:cs typeface="Montserrat"/>
                <a:sym typeface="Montserrat"/>
              </a:rPr>
              <a:t>Yupss, benar. Pada Android kita dapat menggunakan DataStore dan SharedPreferences untuk menyimpan data yang berukuran kecil. Jika kita menggunakan SQLite ataupun ROOM, hal tersebut akan memakan banyak sekali memory pada device kita.</a:t>
            </a:r>
            <a:endParaRPr b="1" sz="1200">
              <a:solidFill>
                <a:srgbClr val="743673"/>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3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25" name="Google Shape;1425;p134"/>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2</a:t>
            </a:r>
            <a:r>
              <a:rPr b="1" lang="en" sz="1600">
                <a:solidFill>
                  <a:schemeClr val="lt1"/>
                </a:solidFill>
                <a:latin typeface="Montserrat"/>
                <a:ea typeface="Montserrat"/>
                <a:cs typeface="Montserrat"/>
                <a:sym typeface="Montserrat"/>
              </a:rPr>
              <a:t>. </a:t>
            </a:r>
            <a:r>
              <a:rPr b="1" lang="en" sz="1600">
                <a:solidFill>
                  <a:schemeClr val="lt1"/>
                </a:solidFill>
                <a:latin typeface="Montserrat"/>
                <a:ea typeface="Montserrat"/>
                <a:cs typeface="Montserrat"/>
                <a:sym typeface="Montserrat"/>
              </a:rPr>
              <a:t>Di bawah ini merupakan tipe dari DataStore, kecuali…</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Preferences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Proto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Buffer DataStore</a:t>
            </a:r>
            <a:endParaRPr sz="12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31" name="Google Shape;1431;p135"/>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2</a:t>
            </a:r>
            <a:r>
              <a:rPr b="1" lang="en" sz="1600">
                <a:solidFill>
                  <a:schemeClr val="lt1"/>
                </a:solidFill>
                <a:latin typeface="Montserrat"/>
                <a:ea typeface="Montserrat"/>
                <a:cs typeface="Montserrat"/>
                <a:sym typeface="Montserrat"/>
              </a:rPr>
              <a:t>. Di bawah ini merupakan tipe dari DataStore, kecuali…</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Preferences DataStore</a:t>
            </a:r>
            <a:endParaRPr sz="1200">
              <a:solidFill>
                <a:srgbClr val="A667A5"/>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rgbClr val="A667A5"/>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Proto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Buffer DataStore</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1000"/>
              </a:spcAft>
              <a:buNone/>
            </a:pPr>
            <a:r>
              <a:t/>
            </a:r>
            <a:endParaRPr b="1" sz="1800">
              <a:solidFill>
                <a:schemeClr val="accent1"/>
              </a:solidFill>
              <a:latin typeface="Montserrat"/>
              <a:ea typeface="Montserrat"/>
              <a:cs typeface="Montserrat"/>
              <a:sym typeface="Montserrat"/>
            </a:endParaRPr>
          </a:p>
        </p:txBody>
      </p:sp>
      <p:sp>
        <p:nvSpPr>
          <p:cNvPr id="1432" name="Google Shape;1432;p135"/>
          <p:cNvSpPr/>
          <p:nvPr/>
        </p:nvSpPr>
        <p:spPr>
          <a:xfrm>
            <a:off x="685800" y="3595374"/>
            <a:ext cx="7772400" cy="595200"/>
          </a:xfrm>
          <a:prstGeom prst="rect">
            <a:avLst/>
          </a:prstGeom>
          <a:solidFill>
            <a:srgbClr val="F2AB2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Arial"/>
              <a:buNone/>
            </a:pPr>
            <a:r>
              <a:rPr b="1" lang="en" sz="1200">
                <a:solidFill>
                  <a:srgbClr val="743673"/>
                </a:solidFill>
                <a:latin typeface="Montserrat"/>
                <a:ea typeface="Montserrat"/>
                <a:cs typeface="Montserrat"/>
                <a:sym typeface="Montserrat"/>
              </a:rPr>
              <a:t>DataStore memiliki dua tipe, diantaranya adalah Preferences DataStore, dan juga Proto DataStore. Buffer DataStore bukanlah termasuk dari tipe DataStore.</a:t>
            </a:r>
            <a:endParaRPr b="1" sz="1200">
              <a:solidFill>
                <a:srgbClr val="743673"/>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36"/>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38" name="Google Shape;1438;p136"/>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3.</a:t>
            </a:r>
            <a:r>
              <a:rPr b="1" lang="en" sz="1600">
                <a:solidFill>
                  <a:schemeClr val="lt1"/>
                </a:solidFill>
                <a:latin typeface="Montserrat"/>
                <a:ea typeface="Montserrat"/>
                <a:cs typeface="Montserrat"/>
                <a:sym typeface="Montserrat"/>
              </a:rPr>
              <a:t> Pada saat kita ingin menyimpan data menggunakan DataStore, tetapi kita tidak mempunyai skema untuk membuatnya. Tipe manakah yang cocok untuk digunakan?</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Buffer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Preferences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Proto DataStore</a:t>
            </a:r>
            <a:endParaRPr sz="12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574" name="Shape 574"/>
        <p:cNvGrpSpPr/>
        <p:nvPr/>
      </p:nvGrpSpPr>
      <p:grpSpPr>
        <a:xfrm>
          <a:off x="0" y="0"/>
          <a:ext cx="0" cy="0"/>
          <a:chOff x="0" y="0"/>
          <a:chExt cx="0" cy="0"/>
        </a:xfrm>
      </p:grpSpPr>
      <p:sp>
        <p:nvSpPr>
          <p:cNvPr id="575" name="Google Shape;575;p9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6" name="Google Shape;576;p9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7" name="Google Shape;577;p9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8" name="Google Shape;578;p9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9" name="Google Shape;579;p9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sp>
        <p:nvSpPr>
          <p:cNvPr id="580" name="Google Shape;580;p9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1" name="Google Shape;581;p9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82" name="Google Shape;582;p9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83" name="Google Shape;583;p9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4" name="Google Shape;584;p92"/>
          <p:cNvSpPr txBox="1"/>
          <p:nvPr/>
        </p:nvSpPr>
        <p:spPr>
          <a:xfrm>
            <a:off x="4727450" y="880700"/>
            <a:ext cx="3886200" cy="3919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Dalam kehidupan sehari-hari, kita pasti suka banget sama cara yang praktis dan solutif.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Kalo ngomongin data storage, si DataStore merupakan salah satu cara praktis bin solutif untuk menyimpan data ke aplikasi.</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Apa sih </a:t>
            </a:r>
            <a:r>
              <a:rPr b="1" lang="en">
                <a:solidFill>
                  <a:schemeClr val="accent1"/>
                </a:solidFill>
                <a:latin typeface="Montserrat"/>
                <a:ea typeface="Montserrat"/>
                <a:cs typeface="Montserrat"/>
                <a:sym typeface="Montserrat"/>
              </a:rPr>
              <a:t>DataStore</a:t>
            </a:r>
            <a:r>
              <a:rPr b="1" lang="en">
                <a:solidFill>
                  <a:schemeClr val="accent1"/>
                </a:solidFill>
                <a:latin typeface="Montserrat"/>
                <a:ea typeface="Montserrat"/>
                <a:cs typeface="Montserrat"/>
                <a:sym typeface="Montserrat"/>
              </a:rPr>
              <a:t> </a:t>
            </a:r>
            <a:r>
              <a:rPr b="1" lang="en">
                <a:solidFill>
                  <a:srgbClr val="FFFFFF"/>
                </a:solidFill>
                <a:latin typeface="Montserrat"/>
                <a:ea typeface="Montserrat"/>
                <a:cs typeface="Montserrat"/>
                <a:sym typeface="Montserrat"/>
              </a:rPr>
              <a:t>itu?</a:t>
            </a:r>
            <a:endParaRPr b="1">
              <a:solidFill>
                <a:srgbClr val="FFFFFF"/>
              </a:solidFill>
              <a:latin typeface="Montserrat"/>
              <a:ea typeface="Montserrat"/>
              <a:cs typeface="Montserrat"/>
              <a:sym typeface="Montserrat"/>
            </a:endParaRPr>
          </a:p>
        </p:txBody>
      </p:sp>
      <p:pic>
        <p:nvPicPr>
          <p:cNvPr id="585" name="Google Shape;585;p92"/>
          <p:cNvPicPr preferRelativeResize="0"/>
          <p:nvPr/>
        </p:nvPicPr>
        <p:blipFill>
          <a:blip r:embed="rId4">
            <a:alphaModFix/>
          </a:blip>
          <a:stretch>
            <a:fillRect/>
          </a:stretch>
        </p:blipFill>
        <p:spPr>
          <a:xfrm>
            <a:off x="944825" y="1173350"/>
            <a:ext cx="3158075" cy="3627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37"/>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44" name="Google Shape;1444;p137"/>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1" lang="en" sz="1600">
                <a:solidFill>
                  <a:schemeClr val="lt1"/>
                </a:solidFill>
                <a:latin typeface="Montserrat"/>
                <a:ea typeface="Montserrat"/>
                <a:cs typeface="Montserrat"/>
                <a:sym typeface="Montserrat"/>
              </a:rPr>
              <a:t>3. Pada saat kita ingin menyimpan data menggunakan DataStore, tetapi kita tidak mempunyai skema untuk membuatnya. Tipe manakah yang cocok untuk digunakan?</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Buffer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Preferences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Clr>
                <a:schemeClr val="dk1"/>
              </a:buClr>
              <a:buSzPts val="1100"/>
              <a:buFont typeface="Arial"/>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Proto DataStore</a:t>
            </a:r>
            <a:endParaRPr sz="1200">
              <a:solidFill>
                <a:schemeClr val="lt1"/>
              </a:solidFill>
              <a:latin typeface="Montserrat"/>
              <a:ea typeface="Montserrat"/>
              <a:cs typeface="Montserrat"/>
              <a:sym typeface="Montserrat"/>
            </a:endParaRPr>
          </a:p>
          <a:p>
            <a:pPr indent="0" lvl="0" marL="0" rtl="0" algn="l">
              <a:lnSpc>
                <a:spcPct val="115000"/>
              </a:lnSpc>
              <a:spcBef>
                <a:spcPts val="0"/>
              </a:spcBef>
              <a:spcAft>
                <a:spcPts val="1000"/>
              </a:spcAft>
              <a:buNone/>
            </a:pPr>
            <a:r>
              <a:t/>
            </a:r>
            <a:endParaRPr b="1" sz="1800">
              <a:solidFill>
                <a:schemeClr val="lt1"/>
              </a:solidFill>
              <a:latin typeface="Montserrat"/>
              <a:ea typeface="Montserrat"/>
              <a:cs typeface="Montserrat"/>
              <a:sym typeface="Montserrat"/>
            </a:endParaRPr>
          </a:p>
        </p:txBody>
      </p:sp>
      <p:sp>
        <p:nvSpPr>
          <p:cNvPr id="1445" name="Google Shape;1445;p137"/>
          <p:cNvSpPr/>
          <p:nvPr/>
        </p:nvSpPr>
        <p:spPr>
          <a:xfrm>
            <a:off x="685800" y="4084800"/>
            <a:ext cx="7772400" cy="715800"/>
          </a:xfrm>
          <a:prstGeom prst="rect">
            <a:avLst/>
          </a:prstGeom>
          <a:solidFill>
            <a:srgbClr val="F2AB2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rgbClr val="743673"/>
                </a:solidFill>
                <a:latin typeface="Montserrat"/>
                <a:ea typeface="Montserrat"/>
                <a:cs typeface="Montserrat"/>
                <a:sym typeface="Montserrat"/>
              </a:rPr>
              <a:t>Jika kita tidak mempunya skema saat menggunakan DataStore, kita dapat menggunakan Preferences DataStore. Hanya saja Preferences DataStore tidak akan memberikan type safety.</a:t>
            </a:r>
            <a:endParaRPr b="1" sz="1200">
              <a:solidFill>
                <a:srgbClr val="743673"/>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38"/>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51" name="Google Shape;1451;p138"/>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4. Perhatikan syntax berikut, apakah tujuan yang dilakukan dari fungsi tersebut?</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Memanggil data pada DataStore</a:t>
            </a:r>
            <a:endParaRPr sz="1200">
              <a:solidFill>
                <a:schemeClr val="lt1"/>
              </a:solidFill>
              <a:latin typeface="Montserrat"/>
              <a:ea typeface="Montserrat"/>
              <a:cs typeface="Montserrat"/>
              <a:sym typeface="Montserrat"/>
            </a:endParaRPr>
          </a:p>
          <a:p>
            <a:pPr indent="0" lvl="0" marL="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Menyimpan data pada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Menghapus data pada DataStore</a:t>
            </a:r>
            <a:endParaRPr sz="1200">
              <a:solidFill>
                <a:schemeClr val="lt1"/>
              </a:solidFill>
              <a:latin typeface="Montserrat"/>
              <a:ea typeface="Montserrat"/>
              <a:cs typeface="Montserrat"/>
              <a:sym typeface="Montserrat"/>
            </a:endParaRPr>
          </a:p>
          <a:p>
            <a:pPr indent="0" lvl="0" marL="457200" rtl="0" algn="l">
              <a:lnSpc>
                <a:spcPct val="115000"/>
              </a:lnSpc>
              <a:spcBef>
                <a:spcPts val="0"/>
              </a:spcBef>
              <a:spcAft>
                <a:spcPts val="1000"/>
              </a:spcAft>
              <a:buNone/>
            </a:pPr>
            <a:r>
              <a:t/>
            </a:r>
            <a:endParaRPr sz="1200">
              <a:solidFill>
                <a:schemeClr val="lt1"/>
              </a:solidFill>
              <a:latin typeface="Montserrat Medium"/>
              <a:ea typeface="Montserrat Medium"/>
              <a:cs typeface="Montserrat Medium"/>
              <a:sym typeface="Montserrat Medium"/>
            </a:endParaRPr>
          </a:p>
        </p:txBody>
      </p:sp>
      <p:pic>
        <p:nvPicPr>
          <p:cNvPr id="1452" name="Google Shape;1452;p138"/>
          <p:cNvPicPr preferRelativeResize="0"/>
          <p:nvPr/>
        </p:nvPicPr>
        <p:blipFill>
          <a:blip r:embed="rId3">
            <a:alphaModFix/>
          </a:blip>
          <a:stretch>
            <a:fillRect/>
          </a:stretch>
        </p:blipFill>
        <p:spPr>
          <a:xfrm>
            <a:off x="4290300" y="1773563"/>
            <a:ext cx="4326300" cy="1596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39"/>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58" name="Google Shape;1458;p139"/>
          <p:cNvSpPr/>
          <p:nvPr/>
        </p:nvSpPr>
        <p:spPr>
          <a:xfrm>
            <a:off x="685800" y="3823150"/>
            <a:ext cx="7772400" cy="505500"/>
          </a:xfrm>
          <a:prstGeom prst="rect">
            <a:avLst/>
          </a:prstGeom>
          <a:solidFill>
            <a:srgbClr val="F2AB2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743673"/>
                </a:solidFill>
                <a:latin typeface="Montserrat"/>
                <a:ea typeface="Montserrat"/>
                <a:cs typeface="Montserrat"/>
                <a:sym typeface="Montserrat"/>
              </a:rPr>
              <a:t>Benar!!! Syntax di atas berfungsi untuk menyimpan data pada DataStore</a:t>
            </a:r>
            <a:endParaRPr b="1" sz="1200">
              <a:solidFill>
                <a:srgbClr val="743673"/>
              </a:solidFill>
              <a:latin typeface="Montserrat"/>
              <a:ea typeface="Montserrat"/>
              <a:cs typeface="Montserrat"/>
              <a:sym typeface="Montserrat"/>
            </a:endParaRPr>
          </a:p>
        </p:txBody>
      </p:sp>
      <p:sp>
        <p:nvSpPr>
          <p:cNvPr id="1459" name="Google Shape;1459;p139"/>
          <p:cNvSpPr txBox="1"/>
          <p:nvPr/>
        </p:nvSpPr>
        <p:spPr>
          <a:xfrm>
            <a:off x="685800" y="1188723"/>
            <a:ext cx="7772400" cy="19485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4. Perhatikan syntax berikut, apakah tujuan yang dilakukan dari fungsi tersebut?</a:t>
            </a:r>
            <a:endParaRPr b="1" sz="16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0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Memanggil data pada DataStore</a:t>
            </a:r>
            <a:endParaRPr sz="1200">
              <a:solidFill>
                <a:schemeClr val="lt1"/>
              </a:solidFill>
              <a:latin typeface="Montserrat"/>
              <a:ea typeface="Montserrat"/>
              <a:cs typeface="Montserrat"/>
              <a:sym typeface="Montserrat"/>
            </a:endParaRPr>
          </a:p>
          <a:p>
            <a:pPr indent="0" lvl="0" marL="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Menyimpan data pada DataStore</a:t>
            </a:r>
            <a:endParaRPr sz="1200">
              <a:solidFill>
                <a:schemeClr val="lt1"/>
              </a:solidFill>
              <a:latin typeface="Montserrat"/>
              <a:ea typeface="Montserrat"/>
              <a:cs typeface="Montserrat"/>
              <a:sym typeface="Montserrat"/>
            </a:endParaRPr>
          </a:p>
          <a:p>
            <a:pPr indent="0" lvl="0" marL="457200" rtl="0" algn="l">
              <a:lnSpc>
                <a:spcPct val="110000"/>
              </a:lnSpc>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Menghapus data pada DataStore</a:t>
            </a:r>
            <a:endParaRPr sz="1200">
              <a:solidFill>
                <a:srgbClr val="A667A5"/>
              </a:solidFill>
              <a:latin typeface="Montserrat"/>
              <a:ea typeface="Montserrat"/>
              <a:cs typeface="Montserrat"/>
              <a:sym typeface="Montserrat"/>
            </a:endParaRPr>
          </a:p>
          <a:p>
            <a:pPr indent="0" lvl="0" marL="457200" rtl="0" algn="l">
              <a:lnSpc>
                <a:spcPct val="115000"/>
              </a:lnSpc>
              <a:spcBef>
                <a:spcPts val="0"/>
              </a:spcBef>
              <a:spcAft>
                <a:spcPts val="1000"/>
              </a:spcAft>
              <a:buNone/>
            </a:pPr>
            <a:r>
              <a:t/>
            </a:r>
            <a:endParaRPr sz="1200">
              <a:solidFill>
                <a:schemeClr val="lt1"/>
              </a:solidFill>
              <a:latin typeface="Montserrat Medium"/>
              <a:ea typeface="Montserrat Medium"/>
              <a:cs typeface="Montserrat Medium"/>
              <a:sym typeface="Montserrat Medium"/>
            </a:endParaRPr>
          </a:p>
        </p:txBody>
      </p:sp>
      <p:pic>
        <p:nvPicPr>
          <p:cNvPr id="1460" name="Google Shape;1460;p139"/>
          <p:cNvPicPr preferRelativeResize="0"/>
          <p:nvPr/>
        </p:nvPicPr>
        <p:blipFill>
          <a:blip r:embed="rId3">
            <a:alphaModFix/>
          </a:blip>
          <a:stretch>
            <a:fillRect/>
          </a:stretch>
        </p:blipFill>
        <p:spPr>
          <a:xfrm>
            <a:off x="4290300" y="1773563"/>
            <a:ext cx="4326300" cy="1596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40"/>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66" name="Google Shape;1466;p140"/>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None/>
            </a:pPr>
            <a:r>
              <a:rPr b="1" lang="en" sz="1600">
                <a:solidFill>
                  <a:schemeClr val="lt1"/>
                </a:solidFill>
                <a:latin typeface="Montserrat"/>
                <a:ea typeface="Montserrat"/>
                <a:cs typeface="Montserrat"/>
                <a:sym typeface="Montserrat"/>
              </a:rPr>
              <a:t>5</a:t>
            </a:r>
            <a:r>
              <a:rPr b="1" lang="en" sz="1600">
                <a:solidFill>
                  <a:schemeClr val="lt1"/>
                </a:solidFill>
                <a:latin typeface="Montserrat"/>
                <a:ea typeface="Montserrat"/>
                <a:cs typeface="Montserrat"/>
                <a:sym typeface="Montserrat"/>
              </a:rPr>
              <a:t>. Di antara pernyataan berikut, manakah pernyataan yang benar?</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chemeClr val="lt1"/>
              </a:buClr>
              <a:buSzPts val="1200"/>
              <a:buFont typeface="Montserrat Medium"/>
              <a:buAutoNum type="alphaUcPeriod"/>
            </a:pPr>
            <a:r>
              <a:rPr lang="en" sz="1200">
                <a:solidFill>
                  <a:schemeClr val="lt1"/>
                </a:solidFill>
                <a:latin typeface="Montserrat"/>
                <a:ea typeface="Montserrat"/>
                <a:cs typeface="Montserrat"/>
                <a:sym typeface="Montserrat"/>
              </a:rPr>
              <a:t>SharedPreferences tidak menyediakan API Synchronous karena tidak aman untuk dipanggil dalam UI thread.</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DataStore dan SharedPreferences menyediakan Async API.</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DataStore menampilkan errorr sebagai runtime exceptions.</a:t>
            </a:r>
            <a:endParaRPr sz="1200">
              <a:solidFill>
                <a:schemeClr val="lt1"/>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4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Quiz</a:t>
            </a:r>
            <a:endParaRPr>
              <a:latin typeface="Montserrat"/>
              <a:ea typeface="Montserrat"/>
              <a:cs typeface="Montserrat"/>
              <a:sym typeface="Montserrat"/>
            </a:endParaRPr>
          </a:p>
        </p:txBody>
      </p:sp>
      <p:sp>
        <p:nvSpPr>
          <p:cNvPr id="1472" name="Google Shape;1472;p141"/>
          <p:cNvSpPr txBox="1"/>
          <p:nvPr/>
        </p:nvSpPr>
        <p:spPr>
          <a:xfrm>
            <a:off x="685800" y="1188720"/>
            <a:ext cx="7772400" cy="32004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1" lang="en" sz="1600">
                <a:solidFill>
                  <a:schemeClr val="lt1"/>
                </a:solidFill>
                <a:latin typeface="Montserrat"/>
                <a:ea typeface="Montserrat"/>
                <a:cs typeface="Montserrat"/>
                <a:sym typeface="Montserrat"/>
              </a:rPr>
              <a:t>5. Di antara pernyataan berikut, manakah pernyataan yang benar?</a:t>
            </a:r>
            <a:endParaRPr b="1" sz="1600">
              <a:solidFill>
                <a:schemeClr val="lt1"/>
              </a:solidFill>
              <a:highlight>
                <a:schemeClr val="lt1"/>
              </a:highlight>
              <a:latin typeface="Montserrat"/>
              <a:ea typeface="Montserrat"/>
              <a:cs typeface="Montserrat"/>
              <a:sym typeface="Montserrat"/>
            </a:endParaRPr>
          </a:p>
          <a:p>
            <a:pPr indent="0" lvl="0" marL="0" rtl="0" algn="just">
              <a:lnSpc>
                <a:spcPct val="115000"/>
              </a:lnSpc>
              <a:spcBef>
                <a:spcPts val="0"/>
              </a:spcBef>
              <a:spcAft>
                <a:spcPts val="0"/>
              </a:spcAft>
              <a:buClr>
                <a:schemeClr val="dk1"/>
              </a:buClr>
              <a:buSzPts val="1100"/>
              <a:buFont typeface="Arial"/>
              <a:buNone/>
            </a:pPr>
            <a:r>
              <a:t/>
            </a:r>
            <a:endParaRPr b="1" sz="1200">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SharedPreferences tidak menyediakan API Synchronous karena tidak aman untuk dipanggil dalam UI thread.</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lt1"/>
              </a:buClr>
              <a:buSzPts val="1200"/>
              <a:buFont typeface="Montserrat"/>
              <a:buAutoNum type="alphaUcPeriod"/>
            </a:pPr>
            <a:r>
              <a:rPr lang="en" sz="1200">
                <a:solidFill>
                  <a:schemeClr val="lt1"/>
                </a:solidFill>
                <a:latin typeface="Montserrat"/>
                <a:ea typeface="Montserrat"/>
                <a:cs typeface="Montserrat"/>
                <a:sym typeface="Montserrat"/>
              </a:rPr>
              <a:t>DataStore dan SharedPreferences menyediakan Async API.</a:t>
            </a:r>
            <a:endParaRPr sz="1200">
              <a:solidFill>
                <a:schemeClr val="lt1"/>
              </a:solidFill>
              <a:latin typeface="Montserrat"/>
              <a:ea typeface="Montserrat"/>
              <a:cs typeface="Montserrat"/>
              <a:sym typeface="Montserrat"/>
            </a:endParaRPr>
          </a:p>
          <a:p>
            <a:pPr indent="-304800" lvl="0" marL="457200" rtl="0" algn="l">
              <a:lnSpc>
                <a:spcPct val="115000"/>
              </a:lnSpc>
              <a:spcBef>
                <a:spcPts val="0"/>
              </a:spcBef>
              <a:spcAft>
                <a:spcPts val="0"/>
              </a:spcAft>
              <a:buClr>
                <a:srgbClr val="A667A5"/>
              </a:buClr>
              <a:buSzPts val="1200"/>
              <a:buFont typeface="Montserrat"/>
              <a:buAutoNum type="alphaUcPeriod"/>
            </a:pPr>
            <a:r>
              <a:rPr lang="en" sz="1200">
                <a:solidFill>
                  <a:srgbClr val="A667A5"/>
                </a:solidFill>
                <a:latin typeface="Montserrat"/>
                <a:ea typeface="Montserrat"/>
                <a:cs typeface="Montserrat"/>
                <a:sym typeface="Montserrat"/>
              </a:rPr>
              <a:t>DataStore menampilkan errorr sebagai runtime exceptions.</a:t>
            </a:r>
            <a:endParaRPr b="1" sz="1600">
              <a:solidFill>
                <a:schemeClr val="lt1"/>
              </a:solidFill>
              <a:latin typeface="Montserrat"/>
              <a:ea typeface="Montserrat"/>
              <a:cs typeface="Montserrat"/>
              <a:sym typeface="Montserrat"/>
            </a:endParaRPr>
          </a:p>
        </p:txBody>
      </p:sp>
      <p:sp>
        <p:nvSpPr>
          <p:cNvPr id="1473" name="Google Shape;1473;p141"/>
          <p:cNvSpPr/>
          <p:nvPr/>
        </p:nvSpPr>
        <p:spPr>
          <a:xfrm>
            <a:off x="685800" y="3595374"/>
            <a:ext cx="7772400" cy="595200"/>
          </a:xfrm>
          <a:prstGeom prst="rect">
            <a:avLst/>
          </a:prstGeom>
          <a:solidFill>
            <a:srgbClr val="F2AB2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200">
                <a:solidFill>
                  <a:srgbClr val="743673"/>
                </a:solidFill>
                <a:latin typeface="Montserrat"/>
                <a:ea typeface="Montserrat"/>
                <a:cs typeface="Montserrat"/>
                <a:sym typeface="Montserrat"/>
              </a:rPr>
              <a:t>Yups, kita perhatikan tabel perbandingan yang telah kita pelajari sebelumnya. DataStore dan SharedPreferences menyediakan Async API</a:t>
            </a:r>
            <a:endParaRPr b="1" sz="1200">
              <a:solidFill>
                <a:srgbClr val="743673"/>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42"/>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142"/>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Referensi dan bacaan lebih lanjut</a:t>
            </a:r>
            <a:endParaRPr>
              <a:latin typeface="Montserrat"/>
              <a:ea typeface="Montserrat"/>
              <a:cs typeface="Montserrat"/>
              <a:sym typeface="Montserrat"/>
            </a:endParaRPr>
          </a:p>
        </p:txBody>
      </p:sp>
      <p:pic>
        <p:nvPicPr>
          <p:cNvPr id="1480" name="Google Shape;1480;p142"/>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1481" name="Google Shape;1481;p142"/>
          <p:cNvSpPr txBox="1"/>
          <p:nvPr/>
        </p:nvSpPr>
        <p:spPr>
          <a:xfrm>
            <a:off x="487625" y="914400"/>
            <a:ext cx="4149600" cy="3886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0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Referensi dan bacaan lebih lanjut~</a:t>
            </a:r>
            <a:endParaRPr sz="1200">
              <a:solidFill>
                <a:schemeClr val="dk1"/>
              </a:solidFill>
              <a:latin typeface="Montserrat Medium"/>
              <a:ea typeface="Montserrat Medium"/>
              <a:cs typeface="Montserrat Medium"/>
              <a:sym typeface="Montserrat Medium"/>
            </a:endParaRPr>
          </a:p>
          <a:p>
            <a:pPr indent="-177800" lvl="0" marL="342900" rtl="0" algn="l">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a:ea typeface="Montserrat"/>
                <a:cs typeface="Montserrat"/>
                <a:sym typeface="Montserrat"/>
                <a:hlinkClick r:id="rId4">
                  <a:extLst>
                    <a:ext uri="{A12FA001-AC4F-418D-AE19-62706E023703}">
                      <ahyp:hlinkClr val="tx"/>
                    </a:ext>
                  </a:extLst>
                </a:hlinkClick>
              </a:rPr>
              <a:t>DataStore Tutorial For Android: Getting Started | raywenderlich.com</a:t>
            </a:r>
            <a:endParaRPr sz="1000">
              <a:solidFill>
                <a:schemeClr val="dk1"/>
              </a:solidFill>
              <a:latin typeface="Montserrat"/>
              <a:ea typeface="Montserrat"/>
              <a:cs typeface="Montserrat"/>
              <a:sym typeface="Montserrat"/>
            </a:endParaRPr>
          </a:p>
          <a:p>
            <a:pPr indent="-177800" lvl="0" marL="342900" rtl="0" algn="l">
              <a:lnSpc>
                <a:spcPct val="115000"/>
              </a:lnSpc>
              <a:spcBef>
                <a:spcPts val="100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5">
                  <a:extLst>
                    <a:ext uri="{A12FA001-AC4F-418D-AE19-62706E023703}">
                      <ahyp:hlinkClr val="tx"/>
                    </a:ext>
                  </a:extLst>
                </a:hlinkClick>
              </a:rPr>
              <a:t>DataStore | Android Developers</a:t>
            </a:r>
            <a:endParaRPr sz="1000">
              <a:solidFill>
                <a:schemeClr val="dk1"/>
              </a:solidFill>
              <a:latin typeface="Montserrat"/>
              <a:ea typeface="Montserrat"/>
              <a:cs typeface="Montserrat"/>
              <a:sym typeface="Montserrat"/>
            </a:endParaRPr>
          </a:p>
          <a:p>
            <a:pPr indent="-177800" lvl="0" marL="342900" rtl="0" algn="l">
              <a:lnSpc>
                <a:spcPct val="115000"/>
              </a:lnSpc>
              <a:spcBef>
                <a:spcPts val="100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6">
                  <a:extLst>
                    <a:ext uri="{A12FA001-AC4F-418D-AE19-62706E023703}">
                      <ahyp:hlinkClr val="tx"/>
                    </a:ext>
                  </a:extLst>
                </a:hlinkClick>
              </a:rPr>
              <a:t>New way of storing data in Android — Jetpack DataStore</a:t>
            </a:r>
            <a:endParaRPr sz="1000">
              <a:solidFill>
                <a:schemeClr val="dk1"/>
              </a:solidFill>
              <a:latin typeface="Montserrat"/>
              <a:ea typeface="Montserrat"/>
              <a:cs typeface="Montserrat"/>
              <a:sym typeface="Montserrat"/>
            </a:endParaRPr>
          </a:p>
          <a:p>
            <a:pPr indent="-177800" lvl="0" marL="342900" rtl="0" algn="l">
              <a:lnSpc>
                <a:spcPct val="115000"/>
              </a:lnSpc>
              <a:spcBef>
                <a:spcPts val="100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7">
                  <a:extLst>
                    <a:ext uri="{A12FA001-AC4F-418D-AE19-62706E023703}">
                      <ahyp:hlinkClr val="tx"/>
                    </a:ext>
                  </a:extLst>
                </a:hlinkClick>
              </a:rPr>
              <a:t>Modern data storage on Android: Meet Jetpack DataStore — Part 1/2 | by Gabriel Borges | Level Up Coding</a:t>
            </a:r>
            <a:endParaRPr sz="1000">
              <a:solidFill>
                <a:schemeClr val="dk1"/>
              </a:solidFill>
              <a:latin typeface="Montserrat"/>
              <a:ea typeface="Montserrat"/>
              <a:cs typeface="Montserrat"/>
              <a:sym typeface="Montserrat"/>
            </a:endParaRPr>
          </a:p>
          <a:p>
            <a:pPr indent="-177800" lvl="0" marL="342900" rtl="0" algn="l">
              <a:lnSpc>
                <a:spcPct val="115000"/>
              </a:lnSpc>
              <a:spcBef>
                <a:spcPts val="100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8">
                  <a:extLst>
                    <a:ext uri="{A12FA001-AC4F-418D-AE19-62706E023703}">
                      <ahyp:hlinkClr val="tx"/>
                    </a:ext>
                  </a:extLst>
                </a:hlinkClick>
              </a:rPr>
              <a:t>Deep Dive Into Preferences Datastore in Android | by Kashif Mehmood | ProAndroidDev</a:t>
            </a:r>
            <a:endParaRPr sz="1000">
              <a:solidFill>
                <a:schemeClr val="dk1"/>
              </a:solidFill>
              <a:latin typeface="Montserrat"/>
              <a:ea typeface="Montserrat"/>
              <a:cs typeface="Montserrat"/>
              <a:sym typeface="Montserrat"/>
            </a:endParaRPr>
          </a:p>
          <a:p>
            <a:pPr indent="0" lvl="0" marL="0" rtl="0" algn="l">
              <a:lnSpc>
                <a:spcPct val="115000"/>
              </a:lnSpc>
              <a:spcBef>
                <a:spcPts val="1000"/>
              </a:spcBef>
              <a:spcAft>
                <a:spcPts val="1000"/>
              </a:spcAft>
              <a:buNone/>
            </a:pPr>
            <a:r>
              <a:t/>
            </a:r>
            <a:endParaRPr sz="1000">
              <a:solidFill>
                <a:schemeClr val="dk1"/>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485" name="Shape 1485"/>
        <p:cNvGrpSpPr/>
        <p:nvPr/>
      </p:nvGrpSpPr>
      <p:grpSpPr>
        <a:xfrm>
          <a:off x="0" y="0"/>
          <a:ext cx="0" cy="0"/>
          <a:chOff x="0" y="0"/>
          <a:chExt cx="0" cy="0"/>
        </a:xfrm>
      </p:grpSpPr>
      <p:sp>
        <p:nvSpPr>
          <p:cNvPr id="1486" name="Google Shape;1486;p143"/>
          <p:cNvSpPr txBox="1"/>
          <p:nvPr/>
        </p:nvSpPr>
        <p:spPr>
          <a:xfrm>
            <a:off x="465575" y="961075"/>
            <a:ext cx="4112700" cy="383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Nah, selesai sudah pembahasan kita di </a:t>
            </a:r>
            <a:r>
              <a:rPr b="1" lang="en">
                <a:solidFill>
                  <a:schemeClr val="accent1"/>
                </a:solidFill>
                <a:latin typeface="Montserrat"/>
                <a:ea typeface="Montserrat"/>
                <a:cs typeface="Montserrat"/>
                <a:sym typeface="Montserrat"/>
              </a:rPr>
              <a:t>Chapter 6 Topic 3</a:t>
            </a:r>
            <a:r>
              <a:rPr b="1" lang="en">
                <a:solidFill>
                  <a:schemeClr val="lt1"/>
                </a:solidFill>
                <a:latin typeface="Montserrat"/>
                <a:ea typeface="Montserrat"/>
                <a:cs typeface="Montserrat"/>
                <a:sym typeface="Montserrat"/>
              </a:rPr>
              <a:t> ini.</a:t>
            </a:r>
            <a:endParaRPr b="1">
              <a:solidFill>
                <a:schemeClr val="lt1"/>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Selanjutnya, kita akan jump-in ke salah satu tools lain yaitu </a:t>
            </a:r>
            <a:r>
              <a:rPr b="1" lang="en">
                <a:solidFill>
                  <a:srgbClr val="F2AB2F"/>
                </a:solidFill>
                <a:latin typeface="Montserrat"/>
                <a:ea typeface="Montserrat"/>
                <a:cs typeface="Montserrat"/>
                <a:sym typeface="Montserrat"/>
              </a:rPr>
              <a:t>File Processing.</a:t>
            </a:r>
            <a:endParaRPr b="1">
              <a:solidFill>
                <a:srgbClr val="F2AB2F"/>
              </a:solidFill>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4000"/>
              <a:buFont typeface="Arial"/>
              <a:buNone/>
            </a:pPr>
            <a:r>
              <a:rPr b="1" lang="en">
                <a:solidFill>
                  <a:schemeClr val="lt1"/>
                </a:solidFill>
                <a:latin typeface="Montserrat"/>
                <a:ea typeface="Montserrat"/>
                <a:cs typeface="Montserrat"/>
                <a:sym typeface="Montserrat"/>
              </a:rPr>
              <a:t>Penasaran kayak gimana? Cus langsung ke topik selanjutnya~</a:t>
            </a:r>
            <a:endParaRPr b="1">
              <a:solidFill>
                <a:srgbClr val="FFFFFF"/>
              </a:solidFill>
              <a:latin typeface="Montserrat"/>
              <a:ea typeface="Montserrat"/>
              <a:cs typeface="Montserrat"/>
              <a:sym typeface="Montserrat"/>
            </a:endParaRPr>
          </a:p>
        </p:txBody>
      </p:sp>
      <p:pic>
        <p:nvPicPr>
          <p:cNvPr id="1487" name="Google Shape;1487;p143"/>
          <p:cNvPicPr preferRelativeResize="0"/>
          <p:nvPr/>
        </p:nvPicPr>
        <p:blipFill>
          <a:blip r:embed="rId3">
            <a:alphaModFix/>
          </a:blip>
          <a:stretch>
            <a:fillRect/>
          </a:stretch>
        </p:blipFill>
        <p:spPr>
          <a:xfrm>
            <a:off x="3892131" y="707025"/>
            <a:ext cx="5687844" cy="4338199"/>
          </a:xfrm>
          <a:prstGeom prst="rect">
            <a:avLst/>
          </a:prstGeom>
          <a:noFill/>
          <a:ln>
            <a:noFill/>
          </a:ln>
        </p:spPr>
      </p:pic>
      <p:sp>
        <p:nvSpPr>
          <p:cNvPr id="1488" name="Google Shape;1488;p1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9" name="Google Shape;1489;p1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0" name="Google Shape;1490;p1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1" name="Google Shape;1491;p1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2" name="Google Shape;1492;p1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93" name="Google Shape;1493;p1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94" name="Google Shape;1494;p14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495" name="Google Shape;1495;p1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96" name="Google Shape;1496;p143"/>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Montserrat"/>
                <a:ea typeface="Montserrat"/>
                <a:cs typeface="Montserrat"/>
                <a:sym typeface="Montserrat"/>
              </a:rPr>
              <a:t>Penutup</a:t>
            </a:r>
            <a:endParaRPr b="1" sz="1200">
              <a:solidFill>
                <a:schemeClr val="lt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1500" name="Shape 1500"/>
        <p:cNvGrpSpPr/>
        <p:nvPr/>
      </p:nvGrpSpPr>
      <p:grpSpPr>
        <a:xfrm>
          <a:off x="0" y="0"/>
          <a:ext cx="0" cy="0"/>
          <a:chOff x="0" y="0"/>
          <a:chExt cx="0" cy="0"/>
        </a:xfrm>
      </p:grpSpPr>
      <p:sp>
        <p:nvSpPr>
          <p:cNvPr id="1501" name="Google Shape;1501;p144"/>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2" name="Google Shape;1502;p144"/>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1503" name="Google Shape;1503;p144"/>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1504" name="Google Shape;1504;p144"/>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1505" name="Google Shape;1505;p144"/>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9" name="Shape 589"/>
        <p:cNvGrpSpPr/>
        <p:nvPr/>
      </p:nvGrpSpPr>
      <p:grpSpPr>
        <a:xfrm>
          <a:off x="0" y="0"/>
          <a:ext cx="0" cy="0"/>
          <a:chOff x="0" y="0"/>
          <a:chExt cx="0" cy="0"/>
        </a:xfrm>
      </p:grpSpPr>
      <p:sp>
        <p:nvSpPr>
          <p:cNvPr id="590" name="Google Shape;590;p93"/>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Ingat sama </a:t>
            </a:r>
            <a:r>
              <a:rPr b="1" lang="en" sz="1600">
                <a:solidFill>
                  <a:schemeClr val="accent6"/>
                </a:solidFill>
                <a:latin typeface="Montserrat"/>
                <a:ea typeface="Montserrat"/>
                <a:cs typeface="Montserrat"/>
                <a:sym typeface="Montserrat"/>
              </a:rPr>
              <a:t>Android</a:t>
            </a:r>
            <a:r>
              <a:rPr b="1" lang="en" sz="1600">
                <a:solidFill>
                  <a:schemeClr val="accent6"/>
                </a:solidFill>
                <a:latin typeface="Montserrat"/>
                <a:ea typeface="Montserrat"/>
                <a:cs typeface="Montserrat"/>
                <a:sym typeface="Montserrat"/>
              </a:rPr>
              <a:t> Jetpack?</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Ketika Google merilis Android Jetpack, Google membuat banyak sekali library yang membantu developer mengembangkan aplikasi supaya jadi lebih rapi, dan makin oke!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Salah satu diantaranya adalah </a:t>
            </a:r>
            <a:r>
              <a:rPr b="1" lang="en" sz="1000">
                <a:solidFill>
                  <a:schemeClr val="dk1"/>
                </a:solidFill>
                <a:latin typeface="Montserrat"/>
                <a:ea typeface="Montserrat"/>
                <a:cs typeface="Montserrat"/>
                <a:sym typeface="Montserrat"/>
              </a:rPr>
              <a:t>DataStore</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
        <p:nvSpPr>
          <p:cNvPr id="591" name="Google Shape;591;p9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2" name="Google Shape;592;p9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593" name="Google Shape;593;p9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4" name="Google Shape;594;p9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5" name="Google Shape;595;p9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596" name="Google Shape;596;p93"/>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597" name="Google Shape;597;p9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8" name="Google Shape;598;p9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9" name="Google Shape;599;p9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0" name="Google Shape;600;p9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1" name="Google Shape;601;p9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02" name="Google Shape;602;p9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03" name="Google Shape;603;p9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4" name="Google Shape;604;p9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grpSp>
        <p:nvGrpSpPr>
          <p:cNvPr id="605" name="Google Shape;605;p93"/>
          <p:cNvGrpSpPr/>
          <p:nvPr/>
        </p:nvGrpSpPr>
        <p:grpSpPr>
          <a:xfrm>
            <a:off x="4930625" y="895600"/>
            <a:ext cx="3685976" cy="3847673"/>
            <a:chOff x="4930625" y="895600"/>
            <a:chExt cx="3685976" cy="3847673"/>
          </a:xfrm>
        </p:grpSpPr>
        <p:pic>
          <p:nvPicPr>
            <p:cNvPr id="606" name="Google Shape;606;p93"/>
            <p:cNvPicPr preferRelativeResize="0"/>
            <p:nvPr/>
          </p:nvPicPr>
          <p:blipFill rotWithShape="1">
            <a:blip r:embed="rId5">
              <a:alphaModFix/>
            </a:blip>
            <a:srcRect b="0" l="0" r="29854" t="0"/>
            <a:stretch/>
          </p:blipFill>
          <p:spPr>
            <a:xfrm>
              <a:off x="4930625" y="1067200"/>
              <a:ext cx="1852177" cy="3676073"/>
            </a:xfrm>
            <a:prstGeom prst="rect">
              <a:avLst/>
            </a:prstGeom>
            <a:noFill/>
            <a:ln>
              <a:noFill/>
            </a:ln>
          </p:spPr>
        </p:pic>
        <p:pic>
          <p:nvPicPr>
            <p:cNvPr id="607" name="Google Shape;607;p93"/>
            <p:cNvPicPr preferRelativeResize="0"/>
            <p:nvPr/>
          </p:nvPicPr>
          <p:blipFill>
            <a:blip r:embed="rId6">
              <a:alphaModFix/>
            </a:blip>
            <a:stretch>
              <a:fillRect/>
            </a:stretch>
          </p:blipFill>
          <p:spPr>
            <a:xfrm>
              <a:off x="6252025" y="895600"/>
              <a:ext cx="2364576" cy="236457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1" name="Shape 611"/>
        <p:cNvGrpSpPr/>
        <p:nvPr/>
      </p:nvGrpSpPr>
      <p:grpSpPr>
        <a:xfrm>
          <a:off x="0" y="0"/>
          <a:ext cx="0" cy="0"/>
          <a:chOff x="0" y="0"/>
          <a:chExt cx="0" cy="0"/>
        </a:xfrm>
      </p:grpSpPr>
      <p:sp>
        <p:nvSpPr>
          <p:cNvPr id="612" name="Google Shape;612;p94"/>
          <p:cNvSpPr txBox="1"/>
          <p:nvPr/>
        </p:nvSpPr>
        <p:spPr>
          <a:xfrm>
            <a:off x="487625" y="914400"/>
            <a:ext cx="3894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Di materi lalu, penyimpanan data lokal pakai SharedPreferences</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Sebagaimana pembahasan kita di topik sebelumnya, k</a:t>
            </a:r>
            <a:r>
              <a:rPr lang="en" sz="1000">
                <a:solidFill>
                  <a:schemeClr val="dk1"/>
                </a:solidFill>
                <a:latin typeface="Montserrat"/>
                <a:ea typeface="Montserrat"/>
                <a:cs typeface="Montserrat"/>
                <a:sym typeface="Montserrat"/>
              </a:rPr>
              <a:t>etika kita ngomongin tentang solusi data storage untuk Android, umum banget bagi para developer menggunakan SharedPreferences.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Gimana enggak, SharedPreferences adalah cara yang sangat sederhana dan cepat untuk menyimpan data ke dalam aplikasi kita. </a:t>
            </a:r>
            <a:endParaRPr sz="1000">
              <a:solidFill>
                <a:schemeClr val="dk1"/>
              </a:solidFill>
              <a:latin typeface="Montserrat"/>
              <a:ea typeface="Montserrat"/>
              <a:cs typeface="Montserrat"/>
              <a:sym typeface="Montserrat"/>
            </a:endParaRPr>
          </a:p>
        </p:txBody>
      </p:sp>
      <p:sp>
        <p:nvSpPr>
          <p:cNvPr id="613" name="Google Shape;613;p9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4" name="Google Shape;614;p9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615" name="Google Shape;615;p9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6" name="Google Shape;616;p9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7" name="Google Shape;617;p9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618" name="Google Shape;618;p94"/>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619" name="Google Shape;619;p9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0" name="Google Shape;620;p9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1" name="Google Shape;621;p9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2" name="Google Shape;622;p9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3" name="Google Shape;623;p9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24" name="Google Shape;624;p94"/>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25" name="Google Shape;625;p9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6" name="Google Shape;626;p9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627" name="Google Shape;627;p94"/>
          <p:cNvPicPr preferRelativeResize="0"/>
          <p:nvPr/>
        </p:nvPicPr>
        <p:blipFill>
          <a:blip r:embed="rId5">
            <a:alphaModFix/>
          </a:blip>
          <a:stretch>
            <a:fillRect/>
          </a:stretch>
        </p:blipFill>
        <p:spPr>
          <a:xfrm>
            <a:off x="4627725" y="2180214"/>
            <a:ext cx="3988874" cy="16711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1" name="Shape 631"/>
        <p:cNvGrpSpPr/>
        <p:nvPr/>
      </p:nvGrpSpPr>
      <p:grpSpPr>
        <a:xfrm>
          <a:off x="0" y="0"/>
          <a:ext cx="0" cy="0"/>
          <a:chOff x="0" y="0"/>
          <a:chExt cx="0" cy="0"/>
        </a:xfrm>
      </p:grpSpPr>
      <p:sp>
        <p:nvSpPr>
          <p:cNvPr id="632" name="Google Shape;632;p95"/>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Tapi.. usut punya usut nih, kita perlu hati-hati banget.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Apabila SharedPreferences nggak dikelola dengan benar, hal tersebut bisa membuat aplikasi kita menjadi sangat kompleks dan besar.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udah gini, artinya siap-siap deh menghadapi banyak </a:t>
            </a:r>
            <a:r>
              <a:rPr lang="en" sz="1000">
                <a:solidFill>
                  <a:schemeClr val="dk1"/>
                </a:solidFill>
                <a:latin typeface="Montserrat"/>
                <a:ea typeface="Montserrat"/>
                <a:cs typeface="Montserrat"/>
                <a:sym typeface="Montserrat"/>
              </a:rPr>
              <a:t>masalah  super rumit yang membagongkan. </a:t>
            </a:r>
            <a:endParaRPr sz="1000">
              <a:solidFill>
                <a:schemeClr val="dk1"/>
              </a:solidFill>
              <a:latin typeface="Montserrat"/>
              <a:ea typeface="Montserrat"/>
              <a:cs typeface="Montserrat"/>
              <a:sym typeface="Montserrat"/>
            </a:endParaRPr>
          </a:p>
        </p:txBody>
      </p:sp>
      <p:sp>
        <p:nvSpPr>
          <p:cNvPr id="633" name="Google Shape;633;p95"/>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4" name="Google Shape;634;p9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635" name="Google Shape;635;p9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6" name="Google Shape;636;p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7" name="Google Shape;637;p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638" name="Google Shape;638;p95"/>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639" name="Google Shape;639;p9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0" name="Google Shape;640;p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1" name="Google Shape;641;p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2" name="Google Shape;642;p9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3" name="Google Shape;643;p9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44" name="Google Shape;644;p9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45" name="Google Shape;645;p9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6" name="Google Shape;646;p9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pic>
        <p:nvPicPr>
          <p:cNvPr id="647" name="Google Shape;647;p95"/>
          <p:cNvPicPr preferRelativeResize="0"/>
          <p:nvPr/>
        </p:nvPicPr>
        <p:blipFill>
          <a:blip r:embed="rId5">
            <a:alphaModFix/>
          </a:blip>
          <a:stretch>
            <a:fillRect/>
          </a:stretch>
        </p:blipFill>
        <p:spPr>
          <a:xfrm>
            <a:off x="5770625" y="1005600"/>
            <a:ext cx="2245226" cy="3794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1" name="Shape 651"/>
        <p:cNvGrpSpPr/>
        <p:nvPr/>
      </p:nvGrpSpPr>
      <p:grpSpPr>
        <a:xfrm>
          <a:off x="0" y="0"/>
          <a:ext cx="0" cy="0"/>
          <a:chOff x="0" y="0"/>
          <a:chExt cx="0" cy="0"/>
        </a:xfrm>
      </p:grpSpPr>
      <p:sp>
        <p:nvSpPr>
          <p:cNvPr id="652" name="Google Shape;652;p96"/>
          <p:cNvSpPr txBox="1"/>
          <p:nvPr/>
        </p:nvSpPr>
        <p:spPr>
          <a:xfrm>
            <a:off x="487625" y="914400"/>
            <a:ext cx="41400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Disini lah Datastore hadir sebagai penyelamat Database Lokal~</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Dan kau hadir merubah segalanya~</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DataStore hadir sebagai pengganti untuk SharedPreferences yang berguna untuk menyelesaikan banyak masalah tadi.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DataStore adalah solusi penyimpanan data untuk menyimpan kumpulan dataset yang kecil dalam key-value seperti SharedPreferences.</a:t>
            </a:r>
            <a:endParaRPr sz="1000">
              <a:solidFill>
                <a:schemeClr val="dk1"/>
              </a:solidFill>
              <a:latin typeface="Montserrat"/>
              <a:ea typeface="Montserrat"/>
              <a:cs typeface="Montserrat"/>
              <a:sym typeface="Montserrat"/>
            </a:endParaRPr>
          </a:p>
        </p:txBody>
      </p:sp>
      <p:sp>
        <p:nvSpPr>
          <p:cNvPr id="653" name="Google Shape;653;p96"/>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4" name="Google Shape;654;p9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655" name="Google Shape;655;p9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6" name="Google Shape;656;p9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7" name="Google Shape;657;p9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658" name="Google Shape;658;p96"/>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659" name="Google Shape;659;p9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0" name="Google Shape;660;p9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1" name="Google Shape;661;p9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2" name="Google Shape;662;p9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3" name="Google Shape;663;p9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64" name="Google Shape;664;p96"/>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665" name="Google Shape;665;p9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6" name="Google Shape;666;p9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 DataStore</a:t>
            </a:r>
            <a:endParaRPr b="1" sz="1100">
              <a:solidFill>
                <a:schemeClr val="lt1"/>
              </a:solidFill>
              <a:latin typeface="Montserrat"/>
              <a:ea typeface="Montserrat"/>
              <a:cs typeface="Montserrat"/>
              <a:sym typeface="Montserrat"/>
            </a:endParaRPr>
          </a:p>
        </p:txBody>
      </p:sp>
      <p:grpSp>
        <p:nvGrpSpPr>
          <p:cNvPr id="667" name="Google Shape;667;p96"/>
          <p:cNvGrpSpPr/>
          <p:nvPr/>
        </p:nvGrpSpPr>
        <p:grpSpPr>
          <a:xfrm>
            <a:off x="4780025" y="820903"/>
            <a:ext cx="3766739" cy="3979695"/>
            <a:chOff x="4780025" y="820903"/>
            <a:chExt cx="3766739" cy="3979695"/>
          </a:xfrm>
        </p:grpSpPr>
        <p:pic>
          <p:nvPicPr>
            <p:cNvPr id="668" name="Google Shape;668;p96"/>
            <p:cNvPicPr preferRelativeResize="0"/>
            <p:nvPr/>
          </p:nvPicPr>
          <p:blipFill>
            <a:blip r:embed="rId5">
              <a:alphaModFix/>
            </a:blip>
            <a:stretch>
              <a:fillRect/>
            </a:stretch>
          </p:blipFill>
          <p:spPr>
            <a:xfrm>
              <a:off x="4780025" y="1104900"/>
              <a:ext cx="3257181" cy="3695698"/>
            </a:xfrm>
            <a:prstGeom prst="rect">
              <a:avLst/>
            </a:prstGeom>
            <a:noFill/>
            <a:ln>
              <a:noFill/>
            </a:ln>
          </p:spPr>
        </p:pic>
        <p:sp>
          <p:nvSpPr>
            <p:cNvPr id="669" name="Google Shape;669;p96"/>
            <p:cNvSpPr/>
            <p:nvPr/>
          </p:nvSpPr>
          <p:spPr>
            <a:xfrm rot="10447795">
              <a:off x="7178484" y="884554"/>
              <a:ext cx="1308260" cy="1242497"/>
            </a:xfrm>
            <a:prstGeom prst="teardrop">
              <a:avLst>
                <a:gd fmla="val 100000"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0" name="Google Shape;670;p96"/>
            <p:cNvPicPr preferRelativeResize="0"/>
            <p:nvPr/>
          </p:nvPicPr>
          <p:blipFill>
            <a:blip r:embed="rId6">
              <a:alphaModFix/>
            </a:blip>
            <a:stretch>
              <a:fillRect/>
            </a:stretch>
          </p:blipFill>
          <p:spPr>
            <a:xfrm>
              <a:off x="7497875" y="1096649"/>
              <a:ext cx="669500" cy="818300"/>
            </a:xfrm>
            <a:prstGeom prst="rect">
              <a:avLst/>
            </a:prstGeom>
            <a:noFill/>
            <a:ln>
              <a:noFill/>
            </a:ln>
          </p:spPr>
        </p:pic>
        <p:pic>
          <p:nvPicPr>
            <p:cNvPr id="671" name="Google Shape;671;p96"/>
            <p:cNvPicPr preferRelativeResize="0"/>
            <p:nvPr/>
          </p:nvPicPr>
          <p:blipFill>
            <a:blip r:embed="rId7">
              <a:alphaModFix/>
            </a:blip>
            <a:stretch>
              <a:fillRect/>
            </a:stretch>
          </p:blipFill>
          <p:spPr>
            <a:xfrm>
              <a:off x="7869575" y="914400"/>
              <a:ext cx="536100" cy="536100"/>
            </a:xfrm>
            <a:prstGeom prst="rect">
              <a:avLst/>
            </a:prstGeom>
            <a:noFill/>
            <a:ln>
              <a:noFill/>
            </a:ln>
          </p:spPr>
        </p:pic>
        <p:pic>
          <p:nvPicPr>
            <p:cNvPr id="672" name="Google Shape;672;p96"/>
            <p:cNvPicPr preferRelativeResize="0"/>
            <p:nvPr/>
          </p:nvPicPr>
          <p:blipFill>
            <a:blip r:embed="rId7">
              <a:alphaModFix/>
            </a:blip>
            <a:stretch>
              <a:fillRect/>
            </a:stretch>
          </p:blipFill>
          <p:spPr>
            <a:xfrm>
              <a:off x="7273425" y="1574475"/>
              <a:ext cx="536100" cy="5361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761A79"/>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